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86" r:id="rId5"/>
    <p:sldId id="287" r:id="rId6"/>
    <p:sldId id="300" r:id="rId7"/>
    <p:sldId id="318" r:id="rId8"/>
    <p:sldId id="321" r:id="rId9"/>
    <p:sldId id="328" r:id="rId10"/>
    <p:sldId id="320" r:id="rId11"/>
    <p:sldId id="319" r:id="rId12"/>
    <p:sldId id="322" r:id="rId13"/>
    <p:sldId id="323" r:id="rId14"/>
    <p:sldId id="325" r:id="rId15"/>
    <p:sldId id="324" r:id="rId16"/>
    <p:sldId id="326" r:id="rId17"/>
    <p:sldId id="327" r:id="rId18"/>
    <p:sldId id="313" r:id="rId19"/>
    <p:sldId id="317" r:id="rId20"/>
    <p:sldId id="315" r:id="rId2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xmlns=""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2D69"/>
    <a:srgbClr val="D9D9D9"/>
    <a:srgbClr val="029C63"/>
    <a:srgbClr val="96628C"/>
    <a:srgbClr val="11A0D7"/>
    <a:srgbClr val="E61F3D"/>
    <a:srgbClr val="CD5A5A"/>
    <a:srgbClr val="FFD746"/>
    <a:srgbClr val="EB681F"/>
    <a:srgbClr val="234A9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3" autoAdjust="0"/>
    <p:restoredTop sz="94595" autoAdjust="0"/>
  </p:normalViewPr>
  <p:slideViewPr>
    <p:cSldViewPr snapToGrid="0" snapToObjects="1">
      <p:cViewPr>
        <p:scale>
          <a:sx n="66" d="100"/>
          <a:sy n="66" d="100"/>
        </p:scale>
        <p:origin x="-588" y="-576"/>
      </p:cViewPr>
      <p:guideLst>
        <p:guide orient="horz" pos="3952"/>
        <p:guide orient="horz" pos="913"/>
        <p:guide pos="325"/>
        <p:guide pos="1209"/>
        <p:guide pos="2955"/>
        <p:guide pos="2071"/>
        <p:guide pos="3840"/>
        <p:guide pos="4702"/>
        <p:guide pos="5586"/>
        <p:guide pos="7333"/>
        <p:guide pos="6471"/>
      </p:guideLst>
    </p:cSldViewPr>
  </p:slideViewPr>
  <p:outlineViewPr>
    <p:cViewPr>
      <p:scale>
        <a:sx n="33" d="100"/>
        <a:sy n="33" d="100"/>
      </p:scale>
      <p:origin x="36" y="32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x-none" smtClean="0"/>
              <a:pPr/>
              <a:t>16.04.2022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x-none" smtClean="0"/>
              <a:pPr/>
              <a:t>‹#›</a:t>
            </a:fld>
            <a:endParaRPr lang="x-none"/>
          </a:p>
        </p:txBody>
      </p:sp>
    </p:spTree>
    <p:extLst>
      <p:ext uri="{BB962C8B-B14F-4D97-AF65-F5344CB8AC3E}">
        <p14:creationId xmlns:p14="http://schemas.microsoft.com/office/powerpoint/2010/main" xmlns=""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xmlns=""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xmlns=""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xmlns=""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xmlns=""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xmlns=""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xmlns=""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xmlns=""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xmlns=""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r>
              <a:rPr lang="ru-RU" sz="1200" dirty="0">
                <a:latin typeface="HSE Sans" panose="02000000000000000000" pitchFamily="2" charset="0"/>
              </a:rPr>
              <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xmlns=""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xmlns="" val="4182895918"/>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xmlns=""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xmlns=""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xmlns=""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xmlns=""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xmlns=""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a:extLst>
              <a:ext uri="{FF2B5EF4-FFF2-40B4-BE49-F238E27FC236}">
                <a16:creationId xmlns:a16="http://schemas.microsoft.com/office/drawing/2014/main" xmlns="" id="{1C20890C-BC1C-0745-9AF3-46700BA27C4A}"/>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a:extLst>
              <a:ext uri="{FF2B5EF4-FFF2-40B4-BE49-F238E27FC236}">
                <a16:creationId xmlns:a16="http://schemas.microsoft.com/office/drawing/2014/main" xmlns="" id="{CA2589F7-4500-024F-8E07-D726629A599C}"/>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a:extLst>
              <a:ext uri="{FF2B5EF4-FFF2-40B4-BE49-F238E27FC236}">
                <a16:creationId xmlns:a16="http://schemas.microsoft.com/office/drawing/2014/main" xmlns=""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Oval 20">
            <a:extLst>
              <a:ext uri="{FF2B5EF4-FFF2-40B4-BE49-F238E27FC236}">
                <a16:creationId xmlns:a16="http://schemas.microsoft.com/office/drawing/2014/main" xmlns=""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Oval 22">
            <a:extLst>
              <a:ext uri="{FF2B5EF4-FFF2-40B4-BE49-F238E27FC236}">
                <a16:creationId xmlns:a16="http://schemas.microsoft.com/office/drawing/2014/main" xmlns=""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4" name="Oval 23">
            <a:extLst>
              <a:ext uri="{FF2B5EF4-FFF2-40B4-BE49-F238E27FC236}">
                <a16:creationId xmlns:a16="http://schemas.microsoft.com/office/drawing/2014/main" xmlns=""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Oval 26">
            <a:extLst>
              <a:ext uri="{FF2B5EF4-FFF2-40B4-BE49-F238E27FC236}">
                <a16:creationId xmlns:a16="http://schemas.microsoft.com/office/drawing/2014/main" xmlns=""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Oval 29">
            <a:extLst>
              <a:ext uri="{FF2B5EF4-FFF2-40B4-BE49-F238E27FC236}">
                <a16:creationId xmlns:a16="http://schemas.microsoft.com/office/drawing/2014/main" xmlns=""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Oval 33">
            <a:extLst>
              <a:ext uri="{FF2B5EF4-FFF2-40B4-BE49-F238E27FC236}">
                <a16:creationId xmlns:a16="http://schemas.microsoft.com/office/drawing/2014/main" xmlns=""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Oval 34">
            <a:extLst>
              <a:ext uri="{FF2B5EF4-FFF2-40B4-BE49-F238E27FC236}">
                <a16:creationId xmlns:a16="http://schemas.microsoft.com/office/drawing/2014/main" xmlns=""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Oval 35">
            <a:extLst>
              <a:ext uri="{FF2B5EF4-FFF2-40B4-BE49-F238E27FC236}">
                <a16:creationId xmlns:a16="http://schemas.microsoft.com/office/drawing/2014/main" xmlns=""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0" name="Oval 36">
            <a:extLst>
              <a:ext uri="{FF2B5EF4-FFF2-40B4-BE49-F238E27FC236}">
                <a16:creationId xmlns:a16="http://schemas.microsoft.com/office/drawing/2014/main" xmlns=""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Oval 37">
            <a:extLst>
              <a:ext uri="{FF2B5EF4-FFF2-40B4-BE49-F238E27FC236}">
                <a16:creationId xmlns:a16="http://schemas.microsoft.com/office/drawing/2014/main" xmlns=""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Oval 38">
            <a:extLst>
              <a:ext uri="{FF2B5EF4-FFF2-40B4-BE49-F238E27FC236}">
                <a16:creationId xmlns:a16="http://schemas.microsoft.com/office/drawing/2014/main" xmlns=""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Oval 39">
            <a:extLst>
              <a:ext uri="{FF2B5EF4-FFF2-40B4-BE49-F238E27FC236}">
                <a16:creationId xmlns:a16="http://schemas.microsoft.com/office/drawing/2014/main" xmlns=""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Oval 40">
            <a:extLst>
              <a:ext uri="{FF2B5EF4-FFF2-40B4-BE49-F238E27FC236}">
                <a16:creationId xmlns:a16="http://schemas.microsoft.com/office/drawing/2014/main" xmlns=""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5" name="Oval 41">
            <a:extLst>
              <a:ext uri="{FF2B5EF4-FFF2-40B4-BE49-F238E27FC236}">
                <a16:creationId xmlns:a16="http://schemas.microsoft.com/office/drawing/2014/main" xmlns=""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Oval 42">
            <a:extLst>
              <a:ext uri="{FF2B5EF4-FFF2-40B4-BE49-F238E27FC236}">
                <a16:creationId xmlns:a16="http://schemas.microsoft.com/office/drawing/2014/main" xmlns=""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Oval 43">
            <a:extLst>
              <a:ext uri="{FF2B5EF4-FFF2-40B4-BE49-F238E27FC236}">
                <a16:creationId xmlns:a16="http://schemas.microsoft.com/office/drawing/2014/main" xmlns=""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8" name="Oval 44">
            <a:extLst>
              <a:ext uri="{FF2B5EF4-FFF2-40B4-BE49-F238E27FC236}">
                <a16:creationId xmlns:a16="http://schemas.microsoft.com/office/drawing/2014/main" xmlns=""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9" name="Oval 45">
            <a:extLst>
              <a:ext uri="{FF2B5EF4-FFF2-40B4-BE49-F238E27FC236}">
                <a16:creationId xmlns:a16="http://schemas.microsoft.com/office/drawing/2014/main" xmlns=""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0" name="Oval 46">
            <a:extLst>
              <a:ext uri="{FF2B5EF4-FFF2-40B4-BE49-F238E27FC236}">
                <a16:creationId xmlns:a16="http://schemas.microsoft.com/office/drawing/2014/main" xmlns=""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1" name="Текст 37">
            <a:extLst>
              <a:ext uri="{FF2B5EF4-FFF2-40B4-BE49-F238E27FC236}">
                <a16:creationId xmlns:a16="http://schemas.microsoft.com/office/drawing/2014/main" xmlns="" id="{800F6957-CEFF-924E-B258-5B51A5196DEB}"/>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a:extLst>
              <a:ext uri="{FF2B5EF4-FFF2-40B4-BE49-F238E27FC236}">
                <a16:creationId xmlns:a16="http://schemas.microsoft.com/office/drawing/2014/main" xmlns="" id="{8FD4982C-EBD6-6D4D-A16B-212CB048938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a:extLst>
              <a:ext uri="{FF2B5EF4-FFF2-40B4-BE49-F238E27FC236}">
                <a16:creationId xmlns:a16="http://schemas.microsoft.com/office/drawing/2014/main" xmlns="" id="{733D5CDE-163B-C148-A20F-A808E0652336}"/>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xmlns=""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xmlns=""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xmlns=""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xmlns=""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xmlns=""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a:extLst>
              <a:ext uri="{FF2B5EF4-FFF2-40B4-BE49-F238E27FC236}">
                <a16:creationId xmlns:a16="http://schemas.microsoft.com/office/drawing/2014/main" xmlns="" id="{C0A1CB46-D6D6-5E48-B4F7-CCED4525C46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a:extLst>
              <a:ext uri="{FF2B5EF4-FFF2-40B4-BE49-F238E27FC236}">
                <a16:creationId xmlns:a16="http://schemas.microsoft.com/office/drawing/2014/main" xmlns="" id="{25D35A19-1AA8-204A-BFCA-83B65D59CFF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xmlns="" id="{3557077C-F503-0B4A-82A2-54D21547E589}"/>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xmlns=""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xmlns=""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xmlns=""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xmlns=""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xmlns=""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xmlns=""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x-none"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xmlns=""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xmlns=""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xmlns=""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xmlns=""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xmlns=""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xmlns=""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xmlns=""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xmlns=""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xmlns=""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xmlns=""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a:extLst>
              <a:ext uri="{FF2B5EF4-FFF2-40B4-BE49-F238E27FC236}">
                <a16:creationId xmlns:a16="http://schemas.microsoft.com/office/drawing/2014/main" xmlns="" id="{76942483-EB13-0A4B-8060-DB65024C294E}"/>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xmlns="" id="{66FAD63B-F743-0F47-BBE3-D7731766705A}"/>
              </a:ext>
            </a:extLst>
          </p:cNvPr>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a:extLst>
              <a:ext uri="{FF2B5EF4-FFF2-40B4-BE49-F238E27FC236}">
                <a16:creationId xmlns:a16="http://schemas.microsoft.com/office/drawing/2014/main" xmlns="" id="{45421580-30B9-AE44-9576-3890C98F5E8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xmlns="" id="{778A6943-08BD-8C4D-A524-728A4340014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xmlns="" id="{EB90A960-EE54-5742-BBB0-8536917AD4C0}"/>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xmlns=""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xmlns=""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xmlns=""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xmlns=""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xmlns=""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a:extLst>
              <a:ext uri="{FF2B5EF4-FFF2-40B4-BE49-F238E27FC236}">
                <a16:creationId xmlns:a16="http://schemas.microsoft.com/office/drawing/2014/main" xmlns="" id="{5163BE0A-A745-414A-AF21-D968BD69D2DA}"/>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a:extLst>
              <a:ext uri="{FF2B5EF4-FFF2-40B4-BE49-F238E27FC236}">
                <a16:creationId xmlns:a16="http://schemas.microsoft.com/office/drawing/2014/main" xmlns="" id="{B3D47CF6-5FC1-2346-8894-A7CC39063DE3}"/>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xmlns="" id="{CD14B8F3-89C2-9F45-809E-D1EAF85AC566}"/>
              </a:ext>
            </a:extLst>
          </p:cNvPr>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a:extLst>
              <a:ext uri="{FF2B5EF4-FFF2-40B4-BE49-F238E27FC236}">
                <a16:creationId xmlns:a16="http://schemas.microsoft.com/office/drawing/2014/main" xmlns="" id="{B32DC3D4-97A5-3E4F-A29B-422D5E3129B7}"/>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a:extLst>
              <a:ext uri="{FF2B5EF4-FFF2-40B4-BE49-F238E27FC236}">
                <a16:creationId xmlns:a16="http://schemas.microsoft.com/office/drawing/2014/main" xmlns="" id="{87E14987-3496-B241-A4C9-88FACDD837F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xmlns="" id="{3DAEB9AB-245D-774E-9656-B80FCC7A20BB}"/>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xmlns="" id="{98145217-7421-9C4F-9483-5AEA3D2895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xmlns=""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xmlns=""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xmlns=""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xmlns=""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xmlns=""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xmlns="" id="{B3F16318-C9C3-B948-A508-4BC53D0B7716}"/>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xmlns="" id="{23B3E5FB-BBCE-4149-AD9A-8CAB06CC9FCF}"/>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xmlns="" id="{658542D3-7E45-6E46-8039-27C4C43DD617}"/>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xmlns="" id="{57965DCA-4776-7546-97FD-A69317A34CF2}"/>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a:extLst>
              <a:ext uri="{FF2B5EF4-FFF2-40B4-BE49-F238E27FC236}">
                <a16:creationId xmlns:a16="http://schemas.microsoft.com/office/drawing/2014/main" xmlns="" id="{F0037DB7-9A83-3348-8DAE-CC70560E4099}"/>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xmlns="" id="{4007716A-CF6E-BC4E-83BE-CC4A3F1F2008}"/>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xmlns="" id="{4921AC85-F824-C54B-91ED-6AB495D80D7A}"/>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xmlns=""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xmlns=""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xmlns=""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xmlns=""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xmlns=""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a:extLst>
              <a:ext uri="{FF2B5EF4-FFF2-40B4-BE49-F238E27FC236}">
                <a16:creationId xmlns:a16="http://schemas.microsoft.com/office/drawing/2014/main" xmlns="" id="{5812BF3C-1D24-3640-84D2-BFFCA525AE5F}"/>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xmlns="" id="{BCBBDD44-9DC9-F74E-979F-120A7BBD4EE1}"/>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a:extLst>
              <a:ext uri="{FF2B5EF4-FFF2-40B4-BE49-F238E27FC236}">
                <a16:creationId xmlns:a16="http://schemas.microsoft.com/office/drawing/2014/main" xmlns="" id="{7C68DF7B-E804-E44B-83DF-5DC36AF76F43}"/>
              </a:ext>
            </a:extLst>
          </p:cNvPr>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xmlns="" id="{89E931D8-2901-A54D-86EA-096E47B81880}"/>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xmlns="" id="{EB05FE86-9EEC-B64C-A6A4-0EF1E57F548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xmlns="" id="{897B1CBC-D3E1-5F42-9E46-5C5D5982A1A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xmlns="" id="{364269E6-245A-D54E-A8AD-14E29A03FAC1}"/>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xmlns=""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xmlns=""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xmlns=""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xmlns=""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xmlns=""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xmlns="" id="{3B28B62E-5EE9-834C-9BB6-BD66079B8164}"/>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xmlns="" id="{621215DE-C1FD-2B4C-B236-AF679CF906BE}"/>
              </a:ext>
            </a:extLst>
          </p:cNvPr>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a:extLst>
              <a:ext uri="{FF2B5EF4-FFF2-40B4-BE49-F238E27FC236}">
                <a16:creationId xmlns:a16="http://schemas.microsoft.com/office/drawing/2014/main" xmlns="" id="{8BC2F90D-0CE0-574C-A7C1-EAA3E6F1AB56}"/>
              </a:ext>
            </a:extLst>
          </p:cNvPr>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a:extLst>
              <a:ext uri="{FF2B5EF4-FFF2-40B4-BE49-F238E27FC236}">
                <a16:creationId xmlns:a16="http://schemas.microsoft.com/office/drawing/2014/main" xmlns="" id="{239E188B-2696-8A48-9F8A-36223EEF61E9}"/>
              </a:ext>
            </a:extLst>
          </p:cNvPr>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a:extLst>
              <a:ext uri="{FF2B5EF4-FFF2-40B4-BE49-F238E27FC236}">
                <a16:creationId xmlns:a16="http://schemas.microsoft.com/office/drawing/2014/main" xmlns="" id="{379BF4C6-F899-294C-B88E-8363AFBEEC2A}"/>
              </a:ext>
            </a:extLst>
          </p:cNvPr>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xmlns="" id="{DE7F352B-F6D9-B545-A835-443A55956E74}"/>
              </a:ext>
            </a:extLst>
          </p:cNvPr>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xmlns="" id="{D1D5AF9F-C1B0-7842-8789-1DB8963D981B}"/>
              </a:ext>
            </a:extLst>
          </p:cNvPr>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a:extLst>
              <a:ext uri="{FF2B5EF4-FFF2-40B4-BE49-F238E27FC236}">
                <a16:creationId xmlns:a16="http://schemas.microsoft.com/office/drawing/2014/main" xmlns="" id="{37B4962B-A5BA-AB4F-AFB3-5BF3A0AD0352}"/>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xmlns="" id="{78AD85C2-6CFD-A94C-8134-2B3392A33196}"/>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xmlns="" id="{C50CF571-E523-5440-B1C9-D74160206AED}"/>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xmlns=""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xmlns=""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xmlns=""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xmlns=""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xmlns=""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a:extLst>
              <a:ext uri="{FF2B5EF4-FFF2-40B4-BE49-F238E27FC236}">
                <a16:creationId xmlns:a16="http://schemas.microsoft.com/office/drawing/2014/main" xmlns="" id="{51340CB4-0355-3640-A212-F684523CDCCF}"/>
              </a:ext>
            </a:extLst>
          </p:cNvPr>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xmlns="" id="{8C6F2EA4-CEDC-324C-9C06-8713118041EB}"/>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xmlns="" id="{7B291085-A9B9-D842-B1A7-96258FAF012C}"/>
              </a:ext>
            </a:extLst>
          </p:cNvPr>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a:extLst>
              <a:ext uri="{FF2B5EF4-FFF2-40B4-BE49-F238E27FC236}">
                <a16:creationId xmlns:a16="http://schemas.microsoft.com/office/drawing/2014/main" xmlns="" id="{252B365F-6D89-0045-99CC-0F0D3EF2DA0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xmlns="" id="{C9CC4AE0-EDCC-9A4F-97C4-4CAFF1F1EBCF}"/>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xmlns="" id="{185F6674-A1EC-1846-AEB5-DA4959807147}"/>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xmlns=""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xmlns=""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xmlns=""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xmlns=""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p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xmlns=""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a:extLst>
              <a:ext uri="{FF2B5EF4-FFF2-40B4-BE49-F238E27FC236}">
                <a16:creationId xmlns:a16="http://schemas.microsoft.com/office/drawing/2014/main" xmlns="" id="{4D940599-2B77-CE47-91E6-CDB51ADE1840}"/>
              </a:ext>
            </a:extLst>
          </p:cNvPr>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xmlns="" id="{A7333712-9DED-4F4B-B209-2F13075EDB3F}"/>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x-none" sz="1300" b="0" dirty="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xmlns="" id="{DD467C42-8209-B740-8419-DBB6A6F7D5EE}"/>
              </a:ext>
            </a:extLst>
          </p:cNvPr>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a:extLst>
              <a:ext uri="{FF2B5EF4-FFF2-40B4-BE49-F238E27FC236}">
                <a16:creationId xmlns:a16="http://schemas.microsoft.com/office/drawing/2014/main" xmlns="" id="{B4309850-76EA-224C-A9E2-B6BBDBF99DE2}"/>
              </a:ext>
            </a:extLst>
          </p:cNvPr>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xmlns="" id="{6809E15B-CD0E-2F47-B500-B457A9CCBB37}"/>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xmlns="" id="{7E0B9771-35DC-D24C-B598-648DE6F8DE6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xmlns="" id="{5B1ACD18-BD14-2B4B-BA0A-46A5167E2C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xmlns=""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uprint.janelia.org/?dataset=hemibrain:v1.2&amp;qt=findneurons" TargetMode="External"/><Relationship Id="rId2" Type="http://schemas.openxmlformats.org/officeDocument/2006/relationships/hyperlink" Target="https://www.janelia.org/project-team/flyem/hemibrain" TargetMode="External"/><Relationship Id="rId1" Type="http://schemas.openxmlformats.org/officeDocument/2006/relationships/slideLayout" Target="../slideLayouts/slideLayout2.xml"/><Relationship Id="rId6" Type="http://schemas.openxmlformats.org/officeDocument/2006/relationships/hyperlink" Target="https://github.com/samirchowdhury/pypph" TargetMode="External"/><Relationship Id="rId5" Type="http://schemas.openxmlformats.org/officeDocument/2006/relationships/hyperlink" Target="https://www.researchgate.net/publication/354310634_A_Geometric_Chung_Lu_model_and_the_Drosophila_Medulla_connectome" TargetMode="External"/><Relationship Id="rId4" Type="http://schemas.openxmlformats.org/officeDocument/2006/relationships/hyperlink" Target="https://www.virtualflybrain.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ikhargupta/Spiking-Neural-Network" TargetMode="External"/><Relationship Id="rId2" Type="http://schemas.openxmlformats.org/officeDocument/2006/relationships/hyperlink" Target="https://github.com/luetge/flagser" TargetMode="External"/><Relationship Id="rId1" Type="http://schemas.openxmlformats.org/officeDocument/2006/relationships/slideLayout" Target="../slideLayouts/slideLayout2.xml"/><Relationship Id="rId5" Type="http://schemas.openxmlformats.org/officeDocument/2006/relationships/hyperlink" Target="https://github.com/miladmozafari/SpykeTorch" TargetMode="External"/><Relationship Id="rId4" Type="http://schemas.openxmlformats.org/officeDocument/2006/relationships/hyperlink" Target="https://dataverse.scholarsportal.info/dataset.xhtml?persistentId=doi:10.5683/SP2/JP4W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file:///C:\Users\&#1055;&#1086;&#1083;&#1100;&#1079;&#1086;&#1074;&#1072;&#1090;&#1077;&#1083;&#1100;\Desktop\&#1082;&#1089;&#1102;&#1096;&#1072;%20&#1085;&#1080;&#1089;\report\&#1087;&#1088;&#1077;&#1079;&#1077;&#1085;&#1090;&#1072;&#1094;&#1080;&#1103;\pic\EM%20Data%20Fly-Through_Trim.mp4"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github.com/Shikhargupta/Spiking-Neural-Network"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8757A51-BBC2-9047-B199-AE90EB17B4D4}"/>
              </a:ext>
            </a:extLst>
          </p:cNvPr>
          <p:cNvSpPr>
            <a:spLocks noGrp="1"/>
          </p:cNvSpPr>
          <p:nvPr>
            <p:ph type="title"/>
          </p:nvPr>
        </p:nvSpPr>
        <p:spPr>
          <a:xfrm>
            <a:off x="1027967" y="2404671"/>
            <a:ext cx="9976491" cy="1704622"/>
          </a:xfrm>
        </p:spPr>
        <p:txBody>
          <a:bodyPr>
            <a:normAutofit/>
          </a:bodyPr>
          <a:lstStyle/>
          <a:p>
            <a:r>
              <a:rPr lang="ru-RU" dirty="0" smtClean="0"/>
              <a:t>Изучение структурных коннектомов зрительных систем</a:t>
            </a:r>
            <a:endParaRPr lang="ru-RU" dirty="0"/>
          </a:p>
        </p:txBody>
      </p:sp>
      <p:sp>
        <p:nvSpPr>
          <p:cNvPr id="3" name="Текст 2">
            <a:extLst>
              <a:ext uri="{FF2B5EF4-FFF2-40B4-BE49-F238E27FC236}">
                <a16:creationId xmlns:a16="http://schemas.microsoft.com/office/drawing/2014/main" xmlns="" id="{268EB560-A246-394A-858C-3B1CFBF03B46}"/>
              </a:ext>
            </a:extLst>
          </p:cNvPr>
          <p:cNvSpPr>
            <a:spLocks noGrp="1"/>
          </p:cNvSpPr>
          <p:nvPr>
            <p:ph type="body" sz="quarter" idx="10"/>
          </p:nvPr>
        </p:nvSpPr>
        <p:spPr>
          <a:xfrm>
            <a:off x="2074947" y="1173829"/>
            <a:ext cx="3848717" cy="435163"/>
          </a:xfrm>
        </p:spPr>
        <p:txBody>
          <a:bodyPr anchor="ctr"/>
          <a:lstStyle/>
          <a:p>
            <a:r>
              <a:rPr lang="ru-RU" dirty="0" smtClean="0"/>
              <a:t>Факультет Компьютерных наук</a:t>
            </a:r>
            <a:endParaRPr lang="ru-RU" dirty="0"/>
          </a:p>
        </p:txBody>
      </p:sp>
      <p:sp>
        <p:nvSpPr>
          <p:cNvPr id="4" name="Текст 3">
            <a:extLst>
              <a:ext uri="{FF2B5EF4-FFF2-40B4-BE49-F238E27FC236}">
                <a16:creationId xmlns:a16="http://schemas.microsoft.com/office/drawing/2014/main" xmlns="" id="{83B3283F-BF0F-3744-BA57-1A19F8F76332}"/>
              </a:ext>
            </a:extLst>
          </p:cNvPr>
          <p:cNvSpPr>
            <a:spLocks noGrp="1"/>
          </p:cNvSpPr>
          <p:nvPr>
            <p:ph type="body" sz="quarter" idx="11"/>
          </p:nvPr>
        </p:nvSpPr>
        <p:spPr/>
        <p:txBody>
          <a:bodyPr anchor="ctr"/>
          <a:lstStyle/>
          <a:p>
            <a:r>
              <a:rPr lang="ru-RU" dirty="0" smtClean="0"/>
              <a:t>Изучение структурных коннектомов зрительных систем</a:t>
            </a:r>
            <a:endParaRPr lang="ru-RU" dirty="0"/>
          </a:p>
        </p:txBody>
      </p:sp>
      <p:sp>
        <p:nvSpPr>
          <p:cNvPr id="5" name="Текст 4">
            <a:extLst>
              <a:ext uri="{FF2B5EF4-FFF2-40B4-BE49-F238E27FC236}">
                <a16:creationId xmlns:a16="http://schemas.microsoft.com/office/drawing/2014/main" xmlns="" id="{CC6432FC-CD29-4D47-A915-D2737E0BEA33}"/>
              </a:ext>
            </a:extLst>
          </p:cNvPr>
          <p:cNvSpPr>
            <a:spLocks noGrp="1"/>
          </p:cNvSpPr>
          <p:nvPr>
            <p:ph type="body" idx="12"/>
          </p:nvPr>
        </p:nvSpPr>
        <p:spPr/>
        <p:txBody>
          <a:bodyPr anchor="ctr"/>
          <a:lstStyle/>
          <a:p>
            <a:r>
              <a:rPr lang="ru-RU" dirty="0" smtClean="0"/>
              <a:t>Москва</a:t>
            </a:r>
            <a:r>
              <a:rPr lang="en-US" dirty="0" smtClean="0"/>
              <a:t>, 2022</a:t>
            </a:r>
            <a:endParaRPr lang="ru-RU" dirty="0"/>
          </a:p>
        </p:txBody>
      </p:sp>
      <p:sp>
        <p:nvSpPr>
          <p:cNvPr id="6" name="Текст 5">
            <a:extLst>
              <a:ext uri="{FF2B5EF4-FFF2-40B4-BE49-F238E27FC236}">
                <a16:creationId xmlns:a16="http://schemas.microsoft.com/office/drawing/2014/main" xmlns="" id="{B32B7800-48A3-394E-A464-7BA3AE15CECB}"/>
              </a:ext>
            </a:extLst>
          </p:cNvPr>
          <p:cNvSpPr>
            <a:spLocks noGrp="1"/>
          </p:cNvSpPr>
          <p:nvPr>
            <p:ph type="body" sz="quarter" idx="13"/>
          </p:nvPr>
        </p:nvSpPr>
        <p:spPr>
          <a:xfrm>
            <a:off x="5474208" y="3901440"/>
            <a:ext cx="5691608" cy="1512172"/>
          </a:xfrm>
        </p:spPr>
        <p:txBody>
          <a:bodyPr>
            <a:noAutofit/>
          </a:bodyPr>
          <a:lstStyle/>
          <a:p>
            <a:pPr algn="r">
              <a:defRPr sz="4200">
                <a:solidFill>
                  <a:srgbClr val="253957"/>
                </a:solidFill>
                <a:latin typeface="+mn-lt"/>
                <a:ea typeface="+mn-ea"/>
                <a:cs typeface="+mn-cs"/>
                <a:sym typeface="Arial Narrow"/>
              </a:defRPr>
            </a:pPr>
            <a:r>
              <a:rPr lang="ru-RU" sz="1800" dirty="0" smtClean="0">
                <a:solidFill>
                  <a:srgbClr val="253957"/>
                </a:solidFill>
                <a:sym typeface="Arial Narrow"/>
              </a:rPr>
              <a:t>Шилова Ксения Алексеевна</a:t>
            </a:r>
          </a:p>
          <a:p>
            <a:pPr algn="r">
              <a:defRPr sz="4200">
                <a:solidFill>
                  <a:srgbClr val="253957"/>
                </a:solidFill>
                <a:latin typeface="+mn-lt"/>
                <a:ea typeface="+mn-ea"/>
                <a:cs typeface="+mn-cs"/>
                <a:sym typeface="Arial Narrow"/>
              </a:defRPr>
            </a:pPr>
            <a:r>
              <a:rPr lang="ru-RU" sz="1800" dirty="0" smtClean="0">
                <a:solidFill>
                  <a:srgbClr val="253957"/>
                </a:solidFill>
                <a:sym typeface="Arial Narrow"/>
              </a:rPr>
              <a:t/>
            </a:r>
            <a:br>
              <a:rPr lang="ru-RU" sz="1800" dirty="0" smtClean="0">
                <a:solidFill>
                  <a:srgbClr val="253957"/>
                </a:solidFill>
                <a:sym typeface="Arial Narrow"/>
              </a:rPr>
            </a:br>
            <a:r>
              <a:rPr lang="ru-RU" sz="1800" dirty="0" smtClean="0">
                <a:solidFill>
                  <a:srgbClr val="253957"/>
                </a:solidFill>
                <a:sym typeface="Arial Narrow"/>
              </a:rPr>
              <a:t>Руководитель:</a:t>
            </a:r>
          </a:p>
          <a:p>
            <a:pPr algn="r">
              <a:defRPr sz="4200">
                <a:solidFill>
                  <a:srgbClr val="253957"/>
                </a:solidFill>
                <a:latin typeface="+mn-lt"/>
                <a:ea typeface="+mn-ea"/>
                <a:cs typeface="+mn-cs"/>
                <a:sym typeface="Arial Narrow"/>
              </a:defRPr>
            </a:pPr>
            <a:r>
              <a:rPr lang="ru-RU" sz="1800" dirty="0" err="1" smtClean="0">
                <a:solidFill>
                  <a:srgbClr val="253957"/>
                </a:solidFill>
                <a:sym typeface="Arial Narrow"/>
              </a:rPr>
              <a:t>к.ф-м.н</a:t>
            </a:r>
            <a:r>
              <a:rPr lang="ru-RU" sz="1800" dirty="0" smtClean="0">
                <a:solidFill>
                  <a:srgbClr val="253957"/>
                </a:solidFill>
                <a:sym typeface="Arial Narrow"/>
              </a:rPr>
              <a:t>, доцент ДБДИИП ФКН НИУ ВШЭ</a:t>
            </a:r>
          </a:p>
          <a:p>
            <a:pPr algn="r">
              <a:defRPr sz="4200">
                <a:solidFill>
                  <a:srgbClr val="253957"/>
                </a:solidFill>
                <a:latin typeface="+mn-lt"/>
                <a:ea typeface="+mn-ea"/>
                <a:cs typeface="+mn-cs"/>
                <a:sym typeface="Arial Narrow"/>
              </a:defRPr>
            </a:pPr>
            <a:r>
              <a:rPr lang="ru-RU" sz="1800" dirty="0" smtClean="0">
                <a:solidFill>
                  <a:srgbClr val="253957"/>
                </a:solidFill>
                <a:sym typeface="Arial Narrow"/>
              </a:rPr>
              <a:t>Чернышев Всеволод Леонидович</a:t>
            </a:r>
            <a:endParaRPr lang="ru-RU" sz="1800" dirty="0">
              <a:solidFill>
                <a:srgbClr val="253957"/>
              </a:solidFill>
              <a:sym typeface="Arial Narrow"/>
            </a:endParaRPr>
          </a:p>
        </p:txBody>
      </p:sp>
    </p:spTree>
    <p:extLst>
      <p:ext uri="{BB962C8B-B14F-4D97-AF65-F5344CB8AC3E}">
        <p14:creationId xmlns:p14="http://schemas.microsoft.com/office/powerpoint/2010/main" xmlns="" val="1452210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7" name="Рисунок 6" descr="fly.png"/>
          <p:cNvPicPr/>
          <p:nvPr/>
        </p:nvPicPr>
        <p:blipFill>
          <a:blip r:embed="rId2" cstate="print"/>
          <a:stretch>
            <a:fillRect/>
          </a:stretch>
        </p:blipFill>
        <p:spPr>
          <a:xfrm>
            <a:off x="6815604" y="4172330"/>
            <a:ext cx="1232154" cy="1208960"/>
          </a:xfrm>
          <a:prstGeom prst="rect">
            <a:avLst/>
          </a:prstGeom>
        </p:spPr>
      </p:pic>
      <p:cxnSp>
        <p:nvCxnSpPr>
          <p:cNvPr id="13" name="Скругленная соединительная линия 12"/>
          <p:cNvCxnSpPr/>
          <p:nvPr/>
        </p:nvCxnSpPr>
        <p:spPr>
          <a:xfrm rot="5400000" flipH="1" flipV="1">
            <a:off x="7230983" y="2074164"/>
            <a:ext cx="2209418" cy="155752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7556928" y="2405680"/>
            <a:ext cx="1472597" cy="544784"/>
          </a:xfrm>
        </p:spPr>
        <p:txBody>
          <a:bodyPr>
            <a:noAutofit/>
          </a:bodyPr>
          <a:lstStyle/>
          <a:p>
            <a:r>
              <a:rPr lang="en-US" sz="1400" dirty="0" smtClean="0"/>
              <a:t>29 x 29 window</a:t>
            </a:r>
            <a:endParaRPr lang="ru-RU" sz="1400" dirty="0"/>
          </a:p>
        </p:txBody>
      </p:sp>
      <p:pic>
        <p:nvPicPr>
          <p:cNvPr id="10" name="Рисунок 9" descr="snnflyeye.jpg"/>
          <p:cNvPicPr>
            <a:picLocks noChangeAspect="1"/>
          </p:cNvPicPr>
          <p:nvPr/>
        </p:nvPicPr>
        <p:blipFill>
          <a:blip r:embed="rId3"/>
          <a:srcRect l="24074"/>
          <a:stretch>
            <a:fillRect/>
          </a:stretch>
        </p:blipFill>
        <p:spPr>
          <a:xfrm>
            <a:off x="9416190" y="956829"/>
            <a:ext cx="1747716" cy="5622891"/>
          </a:xfrm>
          <a:prstGeom prst="rect">
            <a:avLst/>
          </a:prstGeom>
        </p:spPr>
      </p:pic>
      <p:graphicFrame>
        <p:nvGraphicFramePr>
          <p:cNvPr id="14" name="Таблица 13"/>
          <p:cNvGraphicFramePr>
            <a:graphicFrameLocks/>
          </p:cNvGraphicFramePr>
          <p:nvPr/>
        </p:nvGraphicFramePr>
        <p:xfrm>
          <a:off x="770165" y="2732341"/>
          <a:ext cx="5087400" cy="2450592"/>
        </p:xfrm>
        <a:graphic>
          <a:graphicData uri="http://schemas.openxmlformats.org/drawingml/2006/table">
            <a:tbl>
              <a:tblPr firstRow="1" bandRow="1">
                <a:tableStyleId>{5C22544A-7EE6-4342-B048-85BDC9FD1C3A}</a:tableStyleId>
              </a:tblPr>
              <a:tblGrid>
                <a:gridCol w="1017480"/>
                <a:gridCol w="1017480"/>
                <a:gridCol w="1017480"/>
                <a:gridCol w="1017480"/>
                <a:gridCol w="1017480"/>
              </a:tblGrid>
              <a:tr h="859527">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Layer</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Number</a:t>
                      </a:r>
                      <a:r>
                        <a:rPr lang="ru-RU" sz="1100" baseline="0" dirty="0">
                          <a:solidFill>
                            <a:schemeClr val="tx1">
                              <a:lumMod val="75000"/>
                            </a:schemeClr>
                          </a:solidFill>
                          <a:latin typeface="Times New Roman"/>
                          <a:ea typeface="Times New Roman"/>
                          <a:cs typeface="Times New Roman"/>
                        </a:rPr>
                        <a:t> </a:t>
                      </a:r>
                      <a:r>
                        <a:rPr lang="ru-RU" sz="1100" baseline="0" dirty="0" err="1">
                          <a:solidFill>
                            <a:schemeClr val="tx1">
                              <a:lumMod val="75000"/>
                            </a:schemeClr>
                          </a:solidFill>
                          <a:latin typeface="Times New Roman"/>
                          <a:ea typeface="Times New Roman"/>
                          <a:cs typeface="Times New Roman"/>
                        </a:rPr>
                        <a:t>of</a:t>
                      </a:r>
                      <a:r>
                        <a:rPr lang="ru-RU" sz="1100" baseline="0" dirty="0">
                          <a:solidFill>
                            <a:schemeClr val="tx1">
                              <a:lumMod val="75000"/>
                            </a:schemeClr>
                          </a:solidFill>
                          <a:latin typeface="Times New Roman"/>
                          <a:ea typeface="Times New Roman"/>
                          <a:cs typeface="Times New Roman"/>
                        </a:rPr>
                        <a:t> </a:t>
                      </a:r>
                      <a:r>
                        <a:rPr lang="ru-RU" sz="1100" baseline="0" dirty="0" err="1">
                          <a:solidFill>
                            <a:schemeClr val="tx1">
                              <a:lumMod val="75000"/>
                            </a:schemeClr>
                          </a:solidFill>
                          <a:latin typeface="Times New Roman"/>
                          <a:ea typeface="Times New Roman"/>
                          <a:cs typeface="Times New Roman"/>
                        </a:rPr>
                        <a:t>feature</a:t>
                      </a:r>
                      <a:r>
                        <a:rPr lang="ru-RU" sz="1100" baseline="0" dirty="0">
                          <a:solidFill>
                            <a:schemeClr val="tx1">
                              <a:lumMod val="75000"/>
                            </a:schemeClr>
                          </a:solidFill>
                          <a:latin typeface="Times New Roman"/>
                          <a:ea typeface="Times New Roman"/>
                          <a:cs typeface="Times New Roman"/>
                        </a:rPr>
                        <a:t> </a:t>
                      </a:r>
                      <a:r>
                        <a:rPr lang="ru-RU" sz="1100" baseline="0" dirty="0" err="1">
                          <a:solidFill>
                            <a:schemeClr val="tx1">
                              <a:lumMod val="75000"/>
                            </a:schemeClr>
                          </a:solidFill>
                          <a:latin typeface="Times New Roman"/>
                          <a:ea typeface="Times New Roman"/>
                          <a:cs typeface="Times New Roman"/>
                        </a:rPr>
                        <a:t>maps</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en-US" sz="1100" baseline="0" dirty="0">
                          <a:solidFill>
                            <a:schemeClr val="tx1">
                              <a:lumMod val="75000"/>
                            </a:schemeClr>
                          </a:solidFill>
                          <a:latin typeface="Times New Roman" pitchFamily="18" charset="0"/>
                          <a:ea typeface="Times New Roman"/>
                          <a:cs typeface="Times New Roman" pitchFamily="18" charset="0"/>
                        </a:rPr>
                        <a:t>Input Window  (Width, Height, Depth)</a:t>
                      </a:r>
                      <a:endParaRPr lang="ru-RU" sz="1100" baseline="0" dirty="0">
                        <a:solidFill>
                          <a:schemeClr val="tx1">
                            <a:lumMod val="75000"/>
                          </a:schemeClr>
                        </a:solidFill>
                        <a:latin typeface="Times New Roman" pitchFamily="18" charset="0"/>
                        <a:ea typeface="Times New Roman"/>
                        <a:cs typeface="Times New Roman" pitchFamily="18" charset="0"/>
                      </a:endParaRPr>
                    </a:p>
                  </a:txBody>
                  <a:tcPr marL="68580" marR="68580" marT="0" marB="0" anchor="ctr"/>
                </a:tc>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Threshold</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en-US" sz="1100" baseline="0" dirty="0">
                          <a:solidFill>
                            <a:schemeClr val="tx1">
                              <a:lumMod val="75000"/>
                            </a:schemeClr>
                          </a:solidFill>
                          <a:latin typeface="HSE Sans"/>
                          <a:ea typeface="Times New Roman"/>
                          <a:cs typeface="Times New Roman"/>
                        </a:rPr>
                        <a:t>Following pooling (width, height), stride</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r>
              <a:tr h="530355">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Lamina</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7</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(30,30,6)</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2000</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(3,3), 3</a:t>
                      </a:r>
                    </a:p>
                  </a:txBody>
                  <a:tcPr marL="68580" marR="68580" marT="0" marB="0" anchor="ctr"/>
                </a:tc>
              </a:tr>
              <a:tr h="530355">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Medulla</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15</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(20,20,7)</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500</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(3,3), 2</a:t>
                      </a:r>
                    </a:p>
                  </a:txBody>
                  <a:tcPr marL="68580" marR="68580" marT="0" marB="0" anchor="ctr"/>
                </a:tc>
              </a:tr>
              <a:tr h="530355">
                <a:tc>
                  <a:txBody>
                    <a:bodyPr/>
                    <a:lstStyle/>
                    <a:p>
                      <a:pPr algn="ctr">
                        <a:spcAft>
                          <a:spcPts val="0"/>
                        </a:spcAft>
                      </a:pPr>
                      <a:r>
                        <a:rPr lang="ru-RU" sz="1100" baseline="0" dirty="0" err="1">
                          <a:solidFill>
                            <a:schemeClr val="tx1">
                              <a:lumMod val="75000"/>
                            </a:schemeClr>
                          </a:solidFill>
                          <a:latin typeface="Times New Roman"/>
                          <a:ea typeface="Times New Roman"/>
                          <a:cs typeface="Times New Roman"/>
                        </a:rPr>
                        <a:t>Lobula</a:t>
                      </a:r>
                      <a:endParaRPr lang="ru-RU" sz="1100" baseline="0" dirty="0">
                        <a:solidFill>
                          <a:schemeClr val="tx1">
                            <a:lumMod val="75000"/>
                          </a:schemeClr>
                        </a:solidFill>
                        <a:latin typeface="Times New Roman"/>
                        <a:ea typeface="Times New Roman"/>
                        <a:cs typeface="Times New Roman"/>
                      </a:endParaRPr>
                    </a:p>
                  </a:txBody>
                  <a:tcPr marL="68580" marR="68580" marT="0" marB="0" anchor="ctr"/>
                </a:tc>
                <a:tc>
                  <a:txBody>
                    <a:bodyPr/>
                    <a:lstStyle/>
                    <a:p>
                      <a:pPr algn="ctr">
                        <a:spcAft>
                          <a:spcPts val="0"/>
                        </a:spcAft>
                      </a:pPr>
                      <a:r>
                        <a:rPr lang="ru-RU" sz="1100" baseline="0">
                          <a:solidFill>
                            <a:schemeClr val="tx1">
                              <a:lumMod val="75000"/>
                            </a:schemeClr>
                          </a:solidFill>
                          <a:latin typeface="Times New Roman"/>
                          <a:ea typeface="Times New Roman"/>
                          <a:cs typeface="Times New Roman"/>
                        </a:rPr>
                        <a:t>20</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(18,18,25)</a:t>
                      </a:r>
                    </a:p>
                  </a:txBody>
                  <a:tcPr marL="68580" marR="68580" marT="0" marB="0" anchor="ctr"/>
                </a:tc>
                <a:tc>
                  <a:txBody>
                    <a:bodyPr/>
                    <a:lstStyle/>
                    <a:p>
                      <a:pPr algn="ctr">
                        <a:spcAft>
                          <a:spcPts val="0"/>
                        </a:spcAft>
                      </a:pPr>
                      <a:r>
                        <a:rPr lang="ru-RU" sz="1100" baseline="0">
                          <a:solidFill>
                            <a:schemeClr val="tx1">
                              <a:lumMod val="75000"/>
                            </a:schemeClr>
                          </a:solidFill>
                          <a:latin typeface="Times New Roman"/>
                          <a:ea typeface="Times New Roman"/>
                          <a:cs typeface="Times New Roman"/>
                        </a:rPr>
                        <a:t>1500</a:t>
                      </a:r>
                    </a:p>
                  </a:txBody>
                  <a:tcPr marL="68580" marR="68580" marT="0" marB="0" anchor="ctr"/>
                </a:tc>
                <a:tc>
                  <a:txBody>
                    <a:bodyPr/>
                    <a:lstStyle/>
                    <a:p>
                      <a:pPr algn="ctr">
                        <a:spcAft>
                          <a:spcPts val="0"/>
                        </a:spcAft>
                      </a:pPr>
                      <a:r>
                        <a:rPr lang="ru-RU" sz="1100" baseline="0" dirty="0">
                          <a:solidFill>
                            <a:schemeClr val="tx1">
                              <a:lumMod val="75000"/>
                            </a:schemeClr>
                          </a:solidFill>
                          <a:latin typeface="Times New Roman"/>
                          <a:ea typeface="Times New Roman"/>
                          <a:cs typeface="Times New Roman"/>
                        </a:rPr>
                        <a:t>-</a:t>
                      </a:r>
                    </a:p>
                  </a:txBody>
                  <a:tcPr marL="68580" marR="68580" marT="0" marB="0" anchor="ctr"/>
                </a:tc>
              </a:tr>
            </a:tbl>
          </a:graphicData>
        </a:graphic>
      </p:graphicFrame>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1"/>
            <a:ext cx="4754199" cy="576082"/>
          </a:xfrm>
        </p:spPr>
        <p:txBody>
          <a:bodyPr>
            <a:normAutofit fontScale="90000"/>
          </a:bodyPr>
          <a:lstStyle/>
          <a:p>
            <a:r>
              <a:rPr lang="ru-RU" dirty="0" smtClean="0"/>
              <a:t>Анализ весов обученной </a:t>
            </a:r>
            <a:r>
              <a:rPr lang="en-US" dirty="0" smtClean="0"/>
              <a:t>SNN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15" name="Рисунок 14" descr="grids.PNG"/>
          <p:cNvPicPr>
            <a:picLocks noChangeAspect="1"/>
          </p:cNvPicPr>
          <p:nvPr/>
        </p:nvPicPr>
        <p:blipFill>
          <a:blip r:embed="rId2"/>
          <a:stretch>
            <a:fillRect/>
          </a:stretch>
        </p:blipFill>
        <p:spPr>
          <a:xfrm>
            <a:off x="365452" y="2023873"/>
            <a:ext cx="2029108" cy="2286319"/>
          </a:xfrm>
          <a:prstGeom prst="rect">
            <a:avLst/>
          </a:prstGeom>
        </p:spPr>
      </p:pic>
      <p:sp>
        <p:nvSpPr>
          <p:cNvPr id="16" name="Стрелка вправо 15"/>
          <p:cNvSpPr/>
          <p:nvPr/>
        </p:nvSpPr>
        <p:spPr>
          <a:xfrm>
            <a:off x="2377463" y="2955031"/>
            <a:ext cx="93640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Заголовок 2">
            <a:extLst>
              <a:ext uri="{FF2B5EF4-FFF2-40B4-BE49-F238E27FC236}">
                <a16:creationId xmlns:a16="http://schemas.microsoft.com/office/drawing/2014/main" xmlns="" id="{8219D05C-99A7-9C48-B903-118CF3BA60CA}"/>
              </a:ext>
            </a:extLst>
          </p:cNvPr>
          <p:cNvSpPr txBox="1">
            <a:spLocks/>
          </p:cNvSpPr>
          <p:nvPr/>
        </p:nvSpPr>
        <p:spPr>
          <a:xfrm>
            <a:off x="3313865" y="2955031"/>
            <a:ext cx="1879927" cy="576082"/>
          </a:xfrm>
          <a:prstGeom prst="rect">
            <a:avLst/>
          </a:prstGeom>
        </p:spPr>
        <p:txBody>
          <a:bodyPr lIns="0" tIns="0" rIns="0" bIns="0" anchor="t">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HSE Sans" panose="02000000000000000000" pitchFamily="2" charset="0"/>
                <a:ea typeface="+mj-ea"/>
                <a:cs typeface="+mj-cs"/>
              </a:rPr>
              <a:t>Weights</a:t>
            </a:r>
            <a:endParaRPr kumimoji="0" lang="ru-RU" b="1" i="0" u="none" strike="noStrike" kern="1200" cap="none" spc="0" normalizeH="0" baseline="0" noProof="0" dirty="0">
              <a:ln>
                <a:noFill/>
              </a:ln>
              <a:solidFill>
                <a:schemeClr val="tx1"/>
              </a:solidFill>
              <a:effectLst/>
              <a:uLnTx/>
              <a:uFillTx/>
              <a:latin typeface="HSE Sans" panose="02000000000000000000" pitchFamily="2" charset="0"/>
              <a:ea typeface="+mj-ea"/>
              <a:cs typeface="+mj-cs"/>
            </a:endParaRPr>
          </a:p>
        </p:txBody>
      </p:sp>
      <p:sp>
        <p:nvSpPr>
          <p:cNvPr id="19" name="Стрелка вправо 18"/>
          <p:cNvSpPr/>
          <p:nvPr/>
        </p:nvSpPr>
        <p:spPr>
          <a:xfrm>
            <a:off x="5193792" y="2955031"/>
            <a:ext cx="93640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650" name="Picture 2" descr="C:\Users\Пользователь\Desktop\ксюша нис\report\презентация\pic\5_G.png"/>
          <p:cNvPicPr>
            <a:picLocks noChangeAspect="1" noChangeArrowheads="1"/>
          </p:cNvPicPr>
          <p:nvPr/>
        </p:nvPicPr>
        <p:blipFill>
          <a:blip r:embed="rId3"/>
          <a:srcRect/>
          <a:stretch>
            <a:fillRect/>
          </a:stretch>
        </p:blipFill>
        <p:spPr bwMode="auto">
          <a:xfrm>
            <a:off x="6130194" y="1903564"/>
            <a:ext cx="2736151" cy="1852978"/>
          </a:xfrm>
          <a:prstGeom prst="rect">
            <a:avLst/>
          </a:prstGeom>
          <a:noFill/>
        </p:spPr>
      </p:pic>
      <p:sp>
        <p:nvSpPr>
          <p:cNvPr id="20" name="Заголовок 2">
            <a:extLst>
              <a:ext uri="{FF2B5EF4-FFF2-40B4-BE49-F238E27FC236}">
                <a16:creationId xmlns:a16="http://schemas.microsoft.com/office/drawing/2014/main" xmlns="" id="{8219D05C-99A7-9C48-B903-118CF3BA60CA}"/>
              </a:ext>
            </a:extLst>
          </p:cNvPr>
          <p:cNvSpPr txBox="1">
            <a:spLocks/>
          </p:cNvSpPr>
          <p:nvPr/>
        </p:nvSpPr>
        <p:spPr>
          <a:xfrm>
            <a:off x="6502452" y="3694176"/>
            <a:ext cx="2363893" cy="576082"/>
          </a:xfrm>
          <a:prstGeom prst="rect">
            <a:avLst/>
          </a:prstGeom>
        </p:spPr>
        <p:txBody>
          <a:bodyPr lIns="0" tIns="0" rIns="0" bIns="0" anchor="t">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HSE Sans" panose="02000000000000000000" pitchFamily="2" charset="0"/>
                <a:ea typeface="+mj-ea"/>
                <a:cs typeface="+mj-cs"/>
              </a:rPr>
              <a:t>Chung Lu model</a:t>
            </a:r>
            <a:endParaRPr kumimoji="0" lang="ru-RU" sz="1600" b="1" i="0" u="none" strike="noStrike" kern="1200" cap="none" spc="0" normalizeH="0" baseline="0" noProof="0" dirty="0">
              <a:ln>
                <a:noFill/>
              </a:ln>
              <a:solidFill>
                <a:schemeClr val="tx1"/>
              </a:solidFill>
              <a:effectLst/>
              <a:uLnTx/>
              <a:uFillTx/>
              <a:latin typeface="HSE Sans" panose="02000000000000000000" pitchFamily="2" charset="0"/>
              <a:ea typeface="+mj-ea"/>
              <a:cs typeface="+mj-cs"/>
            </a:endParaRPr>
          </a:p>
        </p:txBody>
      </p:sp>
      <p:pic>
        <p:nvPicPr>
          <p:cNvPr id="27652" name="Picture 4"/>
          <p:cNvPicPr>
            <a:picLocks noChangeAspect="1" noChangeArrowheads="1"/>
          </p:cNvPicPr>
          <p:nvPr/>
        </p:nvPicPr>
        <p:blipFill>
          <a:blip r:embed="rId4"/>
          <a:srcRect/>
          <a:stretch>
            <a:fillRect/>
          </a:stretch>
        </p:blipFill>
        <p:spPr bwMode="auto">
          <a:xfrm>
            <a:off x="8866345" y="4574032"/>
            <a:ext cx="2706529" cy="657051"/>
          </a:xfrm>
          <a:prstGeom prst="rect">
            <a:avLst/>
          </a:prstGeom>
          <a:noFill/>
          <a:ln w="9525">
            <a:noFill/>
            <a:miter lim="800000"/>
            <a:headEnd/>
            <a:tailEnd/>
          </a:ln>
        </p:spPr>
      </p:pic>
      <p:sp>
        <p:nvSpPr>
          <p:cNvPr id="22"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4168868" y="4310192"/>
            <a:ext cx="4697477" cy="1337368"/>
          </a:xfrm>
        </p:spPr>
        <p:txBody>
          <a:bodyPr>
            <a:noAutofit/>
          </a:bodyPr>
          <a:lstStyle/>
          <a:p>
            <a:r>
              <a:rPr lang="ru-RU" sz="1600" dirty="0" smtClean="0"/>
              <a:t>Модель генерации случайного графа </a:t>
            </a:r>
            <a:r>
              <a:rPr lang="en-US" sz="1600" dirty="0" smtClean="0"/>
              <a:t>Chung Lu </a:t>
            </a:r>
            <a:r>
              <a:rPr lang="ru-RU" sz="1600" dirty="0" smtClean="0"/>
              <a:t>принимает в качестве входного параметра вектор ожидаемых степеней вершин и генерирует ребро между двумя вершинами </a:t>
            </a:r>
            <a:r>
              <a:rPr lang="ru-RU" sz="1600" dirty="0" smtClean="0"/>
              <a:t>с вероятностью, пропорциональной произведению ожидаемых степеней этих вершин</a:t>
            </a:r>
            <a:endParaRPr lang="ru-RU" sz="1600" dirty="0"/>
          </a:p>
        </p:txBody>
      </p:sp>
      <p:sp>
        <p:nvSpPr>
          <p:cNvPr id="13" name="Прямоугольник 12"/>
          <p:cNvSpPr/>
          <p:nvPr/>
        </p:nvSpPr>
        <p:spPr>
          <a:xfrm>
            <a:off x="5818345" y="6165790"/>
            <a:ext cx="6096000" cy="400110"/>
          </a:xfrm>
          <a:prstGeom prst="rect">
            <a:avLst/>
          </a:prstGeom>
        </p:spPr>
        <p:txBody>
          <a:bodyPr>
            <a:spAutoFit/>
          </a:bodyPr>
          <a:lstStyle/>
          <a:p>
            <a:r>
              <a:rPr lang="en-US" sz="1000" dirty="0" smtClean="0">
                <a:latin typeface="HSE Sans"/>
              </a:rPr>
              <a:t>Fan Chung and </a:t>
            </a:r>
            <a:r>
              <a:rPr lang="en-US" sz="1000" dirty="0" err="1" smtClean="0">
                <a:latin typeface="HSE Sans"/>
              </a:rPr>
              <a:t>Linyuan</a:t>
            </a:r>
            <a:r>
              <a:rPr lang="en-US" sz="1000" dirty="0" smtClean="0">
                <a:latin typeface="HSE Sans"/>
              </a:rPr>
              <a:t> Lu. Complex graphs and networks. // CMBS regional conference series in mathematics, 2006</a:t>
            </a:r>
            <a:endParaRPr lang="ru-RU" sz="10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6" y="1447791"/>
            <a:ext cx="10628203" cy="455773"/>
          </a:xfrm>
        </p:spPr>
        <p:txBody>
          <a:bodyPr>
            <a:normAutofit fontScale="90000"/>
          </a:bodyPr>
          <a:lstStyle/>
          <a:p>
            <a:r>
              <a:rPr lang="ru-RU" dirty="0" smtClean="0"/>
              <a:t>Сравнение </a:t>
            </a:r>
            <a:r>
              <a:rPr lang="en-US" dirty="0" err="1" smtClean="0"/>
              <a:t>Betti</a:t>
            </a:r>
            <a:r>
              <a:rPr lang="en-US" dirty="0" smtClean="0"/>
              <a:t> Curve </a:t>
            </a:r>
            <a:r>
              <a:rPr lang="ru-RU" dirty="0" smtClean="0"/>
              <a:t>устойчивых гомологий направленных </a:t>
            </a:r>
            <a:r>
              <a:rPr lang="ru-RU" dirty="0" err="1" smtClean="0"/>
              <a:t>флаговых</a:t>
            </a:r>
            <a:r>
              <a:rPr lang="ru-RU" dirty="0" smtClean="0"/>
              <a:t> комплексов</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27656" name="Рисунок 81" descr="chung_lu_snn_weights_h0.png"/>
          <p:cNvPicPr>
            <a:picLocks noChangeAspect="1" noChangeArrowheads="1"/>
          </p:cNvPicPr>
          <p:nvPr/>
        </p:nvPicPr>
        <p:blipFill>
          <a:blip r:embed="rId2"/>
          <a:srcRect/>
          <a:stretch>
            <a:fillRect/>
          </a:stretch>
        </p:blipFill>
        <p:spPr bwMode="auto">
          <a:xfrm>
            <a:off x="585896" y="4186236"/>
            <a:ext cx="2849523" cy="1980000"/>
          </a:xfrm>
          <a:prstGeom prst="rect">
            <a:avLst/>
          </a:prstGeom>
          <a:noFill/>
        </p:spPr>
      </p:pic>
      <p:pic>
        <p:nvPicPr>
          <p:cNvPr id="27655" name="Рисунок 82" descr="chung_lu_snn_weights_h1.png"/>
          <p:cNvPicPr>
            <a:picLocks noChangeAspect="1" noChangeArrowheads="1"/>
          </p:cNvPicPr>
          <p:nvPr/>
        </p:nvPicPr>
        <p:blipFill>
          <a:blip r:embed="rId3"/>
          <a:srcRect/>
          <a:stretch>
            <a:fillRect/>
          </a:stretch>
        </p:blipFill>
        <p:spPr bwMode="auto">
          <a:xfrm>
            <a:off x="3667654" y="4186236"/>
            <a:ext cx="2901905" cy="1980000"/>
          </a:xfrm>
          <a:prstGeom prst="rect">
            <a:avLst/>
          </a:prstGeom>
          <a:noFill/>
        </p:spPr>
      </p:pic>
      <p:pic>
        <p:nvPicPr>
          <p:cNvPr id="27654" name="Рисунок 83" descr="chung_lu_snn_weights_h2.png"/>
          <p:cNvPicPr>
            <a:picLocks noChangeAspect="1" noChangeArrowheads="1"/>
          </p:cNvPicPr>
          <p:nvPr/>
        </p:nvPicPr>
        <p:blipFill>
          <a:blip r:embed="rId4"/>
          <a:srcRect/>
          <a:stretch>
            <a:fillRect/>
          </a:stretch>
        </p:blipFill>
        <p:spPr bwMode="auto">
          <a:xfrm>
            <a:off x="6948204" y="4186236"/>
            <a:ext cx="2860000" cy="1980000"/>
          </a:xfrm>
          <a:prstGeom prst="rect">
            <a:avLst/>
          </a:prstGeom>
          <a:noFill/>
        </p:spPr>
      </p:pic>
      <p:sp>
        <p:nvSpPr>
          <p:cNvPr id="27657"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7660" name="Рисунок 97" descr="opticlobe_h0.png"/>
          <p:cNvPicPr>
            <a:picLocks noChangeAspect="1" noChangeArrowheads="1"/>
          </p:cNvPicPr>
          <p:nvPr/>
        </p:nvPicPr>
        <p:blipFill>
          <a:blip r:embed="rId5"/>
          <a:srcRect/>
          <a:stretch>
            <a:fillRect/>
          </a:stretch>
        </p:blipFill>
        <p:spPr bwMode="auto">
          <a:xfrm>
            <a:off x="575419" y="1903564"/>
            <a:ext cx="2860000" cy="1980000"/>
          </a:xfrm>
          <a:prstGeom prst="rect">
            <a:avLst/>
          </a:prstGeom>
          <a:noFill/>
        </p:spPr>
      </p:pic>
      <p:pic>
        <p:nvPicPr>
          <p:cNvPr id="27659" name="Рисунок 98" descr="opticlobe_h1.png"/>
          <p:cNvPicPr>
            <a:picLocks noChangeAspect="1" noChangeArrowheads="1"/>
          </p:cNvPicPr>
          <p:nvPr/>
        </p:nvPicPr>
        <p:blipFill>
          <a:blip r:embed="rId6"/>
          <a:srcRect/>
          <a:stretch>
            <a:fillRect/>
          </a:stretch>
        </p:blipFill>
        <p:spPr bwMode="auto">
          <a:xfrm>
            <a:off x="3667654" y="1903564"/>
            <a:ext cx="2860000" cy="1980000"/>
          </a:xfrm>
          <a:prstGeom prst="rect">
            <a:avLst/>
          </a:prstGeom>
          <a:noFill/>
        </p:spPr>
      </p:pic>
      <p:pic>
        <p:nvPicPr>
          <p:cNvPr id="27658" name="Рисунок 99" descr="opticlobe_h2.png"/>
          <p:cNvPicPr>
            <a:picLocks noChangeAspect="1" noChangeArrowheads="1"/>
          </p:cNvPicPr>
          <p:nvPr/>
        </p:nvPicPr>
        <p:blipFill>
          <a:blip r:embed="rId7"/>
          <a:srcRect/>
          <a:stretch>
            <a:fillRect/>
          </a:stretch>
        </p:blipFill>
        <p:spPr bwMode="auto">
          <a:xfrm>
            <a:off x="6906299" y="1903564"/>
            <a:ext cx="2901905" cy="1980000"/>
          </a:xfrm>
          <a:prstGeom prst="rect">
            <a:avLst/>
          </a:prstGeom>
          <a:noFill/>
        </p:spPr>
      </p:pic>
      <p:sp>
        <p:nvSpPr>
          <p:cNvPr id="27661" name="Rectangle 1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30"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10049504" y="2463082"/>
            <a:ext cx="1888496" cy="1119036"/>
          </a:xfrm>
        </p:spPr>
        <p:txBody>
          <a:bodyPr>
            <a:noAutofit/>
          </a:bodyPr>
          <a:lstStyle/>
          <a:p>
            <a:r>
              <a:rPr lang="ru-RU" sz="1200" dirty="0" smtClean="0"/>
              <a:t>Кривые Бетти для устойчивых гомологий </a:t>
            </a:r>
            <a:r>
              <a:rPr lang="ru-RU" sz="1200" dirty="0" smtClean="0"/>
              <a:t>для </a:t>
            </a:r>
            <a:r>
              <a:rPr lang="ru-RU" sz="1200" dirty="0" smtClean="0"/>
              <a:t>модели </a:t>
            </a:r>
            <a:r>
              <a:rPr lang="ru-RU" sz="1200" dirty="0" err="1" smtClean="0"/>
              <a:t>Чанг</a:t>
            </a:r>
            <a:r>
              <a:rPr lang="ru-RU" sz="1200" dirty="0" smtClean="0"/>
              <a:t> Лу с распределением весов обученной модели </a:t>
            </a:r>
            <a:r>
              <a:rPr lang="en-US" sz="1200" dirty="0" smtClean="0"/>
              <a:t>SNN</a:t>
            </a:r>
            <a:endParaRPr lang="ru-RU" sz="1200" dirty="0"/>
          </a:p>
        </p:txBody>
      </p:sp>
      <p:sp>
        <p:nvSpPr>
          <p:cNvPr id="31"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10049504" y="4762500"/>
            <a:ext cx="1888496" cy="1119036"/>
          </a:xfrm>
        </p:spPr>
        <p:txBody>
          <a:bodyPr>
            <a:noAutofit/>
          </a:bodyPr>
          <a:lstStyle/>
          <a:p>
            <a:r>
              <a:rPr lang="ru-RU" sz="1200" dirty="0" smtClean="0"/>
              <a:t>Кривые Бетти для устойчивых гомологий </a:t>
            </a:r>
            <a:r>
              <a:rPr lang="ru-RU" sz="1200" dirty="0" smtClean="0"/>
              <a:t>для графа </a:t>
            </a:r>
            <a:r>
              <a:rPr lang="ru-RU" sz="1200" dirty="0" smtClean="0"/>
              <a:t>зрительной части структурного коннектома </a:t>
            </a:r>
            <a:r>
              <a:rPr lang="en-US" sz="1200" dirty="0" smtClean="0"/>
              <a:t>drosophila </a:t>
            </a:r>
            <a:r>
              <a:rPr lang="en-US" sz="1200" dirty="0" err="1" smtClean="0"/>
              <a:t>melanogaster</a:t>
            </a:r>
            <a:endParaRPr lang="ru-RU" sz="12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6" y="1447791"/>
            <a:ext cx="10628203" cy="455773"/>
          </a:xfrm>
        </p:spPr>
        <p:txBody>
          <a:bodyPr>
            <a:normAutofit/>
          </a:bodyPr>
          <a:lstStyle/>
          <a:p>
            <a:r>
              <a:rPr lang="ru-RU" dirty="0" smtClean="0"/>
              <a:t>Итоги и выводы</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27657"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7661" name="Rectangle 1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7"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585897" y="2159000"/>
            <a:ext cx="5306904" cy="3779220"/>
          </a:xfrm>
        </p:spPr>
        <p:txBody>
          <a:bodyPr>
            <a:noAutofit/>
          </a:bodyPr>
          <a:lstStyle/>
          <a:p>
            <a:pPr>
              <a:buFont typeface="Arial" pitchFamily="34" charset="0"/>
              <a:buChar char="•"/>
            </a:pPr>
            <a:r>
              <a:rPr lang="ru-RU" sz="1600" dirty="0" smtClean="0"/>
              <a:t> Выявлена модель генерации случайного графа, наилучшим образом приближающая граф зрительной доли структурного коннектома</a:t>
            </a:r>
          </a:p>
          <a:p>
            <a:pPr>
              <a:buFont typeface="Arial" pitchFamily="34" charset="0"/>
              <a:buChar char="•"/>
            </a:pPr>
            <a:r>
              <a:rPr lang="ru-RU" sz="1600" dirty="0" smtClean="0"/>
              <a:t> Построена </a:t>
            </a:r>
            <a:r>
              <a:rPr lang="en-US" sz="1600" dirty="0" smtClean="0"/>
              <a:t>D</a:t>
            </a:r>
            <a:r>
              <a:rPr lang="en-US" sz="1600" dirty="0" smtClean="0"/>
              <a:t>eep CSNN, </a:t>
            </a:r>
            <a:r>
              <a:rPr lang="ru-RU" sz="1600" dirty="0" smtClean="0"/>
              <a:t>повторяющая архитектуру зрительной системы насекомого</a:t>
            </a:r>
          </a:p>
          <a:p>
            <a:pPr>
              <a:buFont typeface="Arial" pitchFamily="34" charset="0"/>
              <a:buChar char="•"/>
            </a:pPr>
            <a:r>
              <a:rPr lang="ru-RU" sz="1600" dirty="0" smtClean="0"/>
              <a:t> </a:t>
            </a:r>
            <a:r>
              <a:rPr lang="en-US" sz="1600" dirty="0" smtClean="0"/>
              <a:t>SNN </a:t>
            </a:r>
            <a:r>
              <a:rPr lang="ru-RU" sz="1600" dirty="0" smtClean="0"/>
              <a:t>обучена для задачи классификации изображений</a:t>
            </a:r>
          </a:p>
          <a:p>
            <a:pPr>
              <a:buFont typeface="Arial" pitchFamily="34" charset="0"/>
              <a:buChar char="•"/>
            </a:pPr>
            <a:r>
              <a:rPr lang="ru-RU" sz="1600" dirty="0" smtClean="0"/>
              <a:t> </a:t>
            </a:r>
            <a:r>
              <a:rPr lang="ru-RU" sz="1600" dirty="0" smtClean="0"/>
              <a:t>Построен случайный граф, распределение весов в котором повторяет распределение обученных весов </a:t>
            </a:r>
            <a:r>
              <a:rPr lang="en-US" sz="1600" dirty="0" smtClean="0"/>
              <a:t>SNN</a:t>
            </a:r>
          </a:p>
          <a:p>
            <a:pPr>
              <a:buFont typeface="Arial" pitchFamily="34" charset="0"/>
              <a:buChar char="•"/>
            </a:pPr>
            <a:r>
              <a:rPr lang="en-US" sz="1600" dirty="0" smtClean="0"/>
              <a:t> </a:t>
            </a:r>
            <a:r>
              <a:rPr lang="ru-RU" sz="1600" dirty="0" smtClean="0"/>
              <a:t>Произведено сравнение кривых Бетти для устойчивых гомологий направленных </a:t>
            </a:r>
            <a:r>
              <a:rPr lang="ru-RU" sz="1600" dirty="0" err="1" smtClean="0"/>
              <a:t>флаговых</a:t>
            </a:r>
            <a:r>
              <a:rPr lang="ru-RU" sz="1600" dirty="0" smtClean="0"/>
              <a:t> комплексов случайной модели с весами, взятыми из обученной </a:t>
            </a:r>
            <a:r>
              <a:rPr lang="en-US" sz="1600" dirty="0" smtClean="0"/>
              <a:t>SNN, </a:t>
            </a:r>
            <a:r>
              <a:rPr lang="ru-RU" sz="1600" dirty="0" smtClean="0"/>
              <a:t>и графа структурного коннектома зрительной части нервной системы</a:t>
            </a:r>
            <a:endParaRPr lang="ru-RU" sz="1600" dirty="0"/>
          </a:p>
        </p:txBody>
      </p:sp>
      <p:sp>
        <p:nvSpPr>
          <p:cNvPr id="19" name="Стрелка вправо 18"/>
          <p:cNvSpPr/>
          <p:nvPr/>
        </p:nvSpPr>
        <p:spPr>
          <a:xfrm>
            <a:off x="6083808" y="3657600"/>
            <a:ext cx="93640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7353300" y="2159000"/>
            <a:ext cx="4470399" cy="3779220"/>
          </a:xfrm>
        </p:spPr>
        <p:txBody>
          <a:bodyPr>
            <a:noAutofit/>
          </a:bodyPr>
          <a:lstStyle/>
          <a:p>
            <a:r>
              <a:rPr lang="ru-RU" sz="1600" dirty="0" smtClean="0"/>
              <a:t>Случайная модель с весами обученной </a:t>
            </a:r>
            <a:r>
              <a:rPr lang="en-US" sz="1600" dirty="0" smtClean="0"/>
              <a:t>SNN </a:t>
            </a:r>
            <a:r>
              <a:rPr lang="ru-RU" sz="1600" dirty="0" smtClean="0"/>
              <a:t>показывает </a:t>
            </a:r>
            <a:r>
              <a:rPr lang="ru-RU" sz="1600" dirty="0" smtClean="0"/>
              <a:t>сопоставимые результаты с точки зрения построения устойчивых гомологий направленных </a:t>
            </a:r>
            <a:r>
              <a:rPr lang="ru-RU" sz="1600" dirty="0" err="1" smtClean="0"/>
              <a:t>флаговых</a:t>
            </a:r>
            <a:r>
              <a:rPr lang="ru-RU" sz="1600" dirty="0" smtClean="0"/>
              <a:t> комплексов, что говорит о том, что </a:t>
            </a:r>
            <a:r>
              <a:rPr lang="ru-RU" sz="1600" dirty="0" smtClean="0">
                <a:solidFill>
                  <a:schemeClr val="accent2">
                    <a:lumMod val="75000"/>
                  </a:schemeClr>
                </a:solidFill>
              </a:rPr>
              <a:t>биологически полученные данные структурного коннектома имеют некоторую схожесть с обученной моделью </a:t>
            </a:r>
            <a:r>
              <a:rPr lang="en-US" sz="1600" dirty="0" smtClean="0">
                <a:solidFill>
                  <a:schemeClr val="accent2">
                    <a:lumMod val="75000"/>
                  </a:schemeClr>
                </a:solidFill>
              </a:rPr>
              <a:t>deep SNN</a:t>
            </a:r>
            <a:r>
              <a:rPr lang="ru-RU" sz="1600" dirty="0" smtClean="0"/>
              <a:t>   </a:t>
            </a:r>
            <a:endParaRPr lang="ru-RU" sz="1600" dirty="0" smtClean="0"/>
          </a:p>
          <a:p>
            <a:r>
              <a:rPr lang="ru-RU" sz="1600" dirty="0" smtClean="0"/>
              <a:t>На основании этих результатов можно предположить, что в работе действительно удалось воспроизвести процессы, происходящие в ходе обучения нервной системы </a:t>
            </a:r>
            <a:r>
              <a:rPr lang="en-US" sz="1600" dirty="0" smtClean="0"/>
              <a:t>drosophila </a:t>
            </a:r>
            <a:r>
              <a:rPr lang="en-US" sz="1600" dirty="0" err="1" smtClean="0"/>
              <a:t>melanogaster</a:t>
            </a:r>
            <a:r>
              <a:rPr lang="ru-RU" sz="1600" dirty="0" smtClean="0"/>
              <a:t>. </a:t>
            </a:r>
            <a:r>
              <a:rPr lang="ru-RU" sz="1600" dirty="0" smtClean="0"/>
              <a:t>Кроме того, можно сказать, что топологические </a:t>
            </a:r>
            <a:r>
              <a:rPr lang="ru-RU" sz="1600" dirty="0" err="1" smtClean="0"/>
              <a:t>зарактеристики</a:t>
            </a:r>
            <a:r>
              <a:rPr lang="ru-RU" sz="1600" dirty="0" smtClean="0"/>
              <a:t> действительно могут быть значимыми в изучении структурных коннектомов</a:t>
            </a:r>
            <a:endParaRPr lang="ru-RU" sz="1600" dirty="0" smtClean="0"/>
          </a:p>
          <a:p>
            <a:pPr>
              <a:buFont typeface="Arial" pitchFamily="34" charset="0"/>
              <a:buChar char="•"/>
            </a:pPr>
            <a:endParaRPr lang="ru-RU" sz="16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6" y="1447791"/>
            <a:ext cx="10628203" cy="455773"/>
          </a:xfrm>
        </p:spPr>
        <p:txBody>
          <a:bodyPr>
            <a:normAutofit/>
          </a:bodyPr>
          <a:lstStyle/>
          <a:p>
            <a:r>
              <a:rPr lang="ru-RU" dirty="0" smtClean="0"/>
              <a:t>Итоги и выводы</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27657"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7661" name="Rectangle 1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7"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585897" y="2159000"/>
            <a:ext cx="5306904" cy="3779220"/>
          </a:xfrm>
        </p:spPr>
        <p:txBody>
          <a:bodyPr>
            <a:noAutofit/>
          </a:bodyPr>
          <a:lstStyle/>
          <a:p>
            <a:pPr>
              <a:buFont typeface="Arial" pitchFamily="34" charset="0"/>
              <a:buChar char="•"/>
            </a:pPr>
            <a:r>
              <a:rPr lang="ru-RU" sz="1600" dirty="0" smtClean="0"/>
              <a:t> Выявлена модель генерации случайного графа, наилучшим образом приближающая граф зрительной доли структурного коннектома</a:t>
            </a:r>
          </a:p>
          <a:p>
            <a:pPr>
              <a:buFont typeface="Arial" pitchFamily="34" charset="0"/>
              <a:buChar char="•"/>
            </a:pPr>
            <a:r>
              <a:rPr lang="ru-RU" sz="1600" dirty="0" smtClean="0"/>
              <a:t> Построена </a:t>
            </a:r>
            <a:r>
              <a:rPr lang="en-US" sz="1600" dirty="0" smtClean="0"/>
              <a:t>D</a:t>
            </a:r>
            <a:r>
              <a:rPr lang="en-US" sz="1600" dirty="0" smtClean="0"/>
              <a:t>eep CSNN, </a:t>
            </a:r>
            <a:r>
              <a:rPr lang="ru-RU" sz="1600" dirty="0" smtClean="0"/>
              <a:t>повторяющая архитектуру зрительной системы насекомого</a:t>
            </a:r>
          </a:p>
          <a:p>
            <a:pPr>
              <a:buFont typeface="Arial" pitchFamily="34" charset="0"/>
              <a:buChar char="•"/>
            </a:pPr>
            <a:r>
              <a:rPr lang="ru-RU" sz="1600" dirty="0" smtClean="0"/>
              <a:t> </a:t>
            </a:r>
            <a:r>
              <a:rPr lang="en-US" sz="1600" dirty="0" smtClean="0"/>
              <a:t>SNN </a:t>
            </a:r>
            <a:r>
              <a:rPr lang="ru-RU" sz="1600" dirty="0" smtClean="0"/>
              <a:t>обучена для задачи классификации изображений</a:t>
            </a:r>
          </a:p>
          <a:p>
            <a:pPr>
              <a:buFont typeface="Arial" pitchFamily="34" charset="0"/>
              <a:buChar char="•"/>
            </a:pPr>
            <a:r>
              <a:rPr lang="ru-RU" sz="1600" dirty="0" smtClean="0"/>
              <a:t> </a:t>
            </a:r>
            <a:r>
              <a:rPr lang="ru-RU" sz="1600" dirty="0" smtClean="0"/>
              <a:t>Построен случайный граф, распределение весов в котором повторяет распределение обученных весов </a:t>
            </a:r>
            <a:r>
              <a:rPr lang="en-US" sz="1600" dirty="0" smtClean="0"/>
              <a:t>SNN</a:t>
            </a:r>
          </a:p>
          <a:p>
            <a:pPr>
              <a:buFont typeface="Arial" pitchFamily="34" charset="0"/>
              <a:buChar char="•"/>
            </a:pPr>
            <a:r>
              <a:rPr lang="en-US" sz="1600" dirty="0" smtClean="0"/>
              <a:t> </a:t>
            </a:r>
            <a:r>
              <a:rPr lang="ru-RU" sz="1600" dirty="0" smtClean="0"/>
              <a:t>Произведено сравнение кривых Бетти для устойчивых гомологий направленных </a:t>
            </a:r>
            <a:r>
              <a:rPr lang="ru-RU" sz="1600" dirty="0" err="1" smtClean="0"/>
              <a:t>флаговых</a:t>
            </a:r>
            <a:r>
              <a:rPr lang="ru-RU" sz="1600" dirty="0" smtClean="0"/>
              <a:t> комплексов случайной модели с весами, взятыми из обученной </a:t>
            </a:r>
            <a:r>
              <a:rPr lang="en-US" sz="1600" dirty="0" smtClean="0"/>
              <a:t>SNN, </a:t>
            </a:r>
            <a:r>
              <a:rPr lang="ru-RU" sz="1600" dirty="0" smtClean="0"/>
              <a:t>и графа структурного коннектома зрительной части нервной системы</a:t>
            </a:r>
            <a:endParaRPr lang="ru-RU" sz="1600" dirty="0"/>
          </a:p>
        </p:txBody>
      </p:sp>
      <p:sp>
        <p:nvSpPr>
          <p:cNvPr id="19" name="Стрелка вправо 18"/>
          <p:cNvSpPr/>
          <p:nvPr/>
        </p:nvSpPr>
        <p:spPr>
          <a:xfrm>
            <a:off x="6083808" y="3657600"/>
            <a:ext cx="93640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7353300" y="2159000"/>
            <a:ext cx="4470399" cy="3779220"/>
          </a:xfrm>
        </p:spPr>
        <p:txBody>
          <a:bodyPr>
            <a:noAutofit/>
          </a:bodyPr>
          <a:lstStyle/>
          <a:p>
            <a:r>
              <a:rPr lang="ru-RU" sz="1600" dirty="0" smtClean="0"/>
              <a:t>Случайная модель с весами обученной </a:t>
            </a:r>
            <a:r>
              <a:rPr lang="en-US" sz="1600" dirty="0" smtClean="0"/>
              <a:t>SNN </a:t>
            </a:r>
            <a:r>
              <a:rPr lang="ru-RU" sz="1600" dirty="0" smtClean="0"/>
              <a:t>показывает </a:t>
            </a:r>
            <a:r>
              <a:rPr lang="ru-RU" sz="1600" dirty="0" smtClean="0"/>
              <a:t>сопоставимые результаты с точки зрения построения устойчивых гомологий направленных </a:t>
            </a:r>
            <a:r>
              <a:rPr lang="ru-RU" sz="1600" dirty="0" err="1" smtClean="0"/>
              <a:t>флаговых</a:t>
            </a:r>
            <a:r>
              <a:rPr lang="ru-RU" sz="1600" dirty="0" smtClean="0"/>
              <a:t> комплексов, что говорит о том, что </a:t>
            </a:r>
            <a:r>
              <a:rPr lang="ru-RU" sz="1600" dirty="0" smtClean="0">
                <a:solidFill>
                  <a:schemeClr val="accent2">
                    <a:lumMod val="75000"/>
                  </a:schemeClr>
                </a:solidFill>
              </a:rPr>
              <a:t>биологически полученные данные структурного коннектома имеют некоторую схожесть с обученной моделью </a:t>
            </a:r>
            <a:r>
              <a:rPr lang="en-US" sz="1600" dirty="0" smtClean="0">
                <a:solidFill>
                  <a:schemeClr val="accent2">
                    <a:lumMod val="75000"/>
                  </a:schemeClr>
                </a:solidFill>
              </a:rPr>
              <a:t>deep SNN</a:t>
            </a:r>
            <a:r>
              <a:rPr lang="ru-RU" sz="1600" dirty="0" smtClean="0"/>
              <a:t>   </a:t>
            </a:r>
            <a:endParaRPr lang="ru-RU" sz="1600" dirty="0" smtClean="0"/>
          </a:p>
          <a:p>
            <a:r>
              <a:rPr lang="ru-RU" sz="1600" dirty="0" smtClean="0"/>
              <a:t>На основании этих результатов можно предположить, что в работе действительно удалось воспроизвести процессы, происходящие в ходе обучения нервной системы </a:t>
            </a:r>
            <a:r>
              <a:rPr lang="en-US" sz="1600" dirty="0" smtClean="0"/>
              <a:t>drosophila </a:t>
            </a:r>
            <a:r>
              <a:rPr lang="en-US" sz="1600" dirty="0" err="1" smtClean="0"/>
              <a:t>melanogaster</a:t>
            </a:r>
            <a:r>
              <a:rPr lang="ru-RU" sz="1600" dirty="0" smtClean="0"/>
              <a:t>. </a:t>
            </a:r>
            <a:r>
              <a:rPr lang="ru-RU" sz="1600" dirty="0" smtClean="0"/>
              <a:t>Кроме того, можно сказать, что топологические </a:t>
            </a:r>
            <a:r>
              <a:rPr lang="ru-RU" sz="1600" dirty="0" err="1" smtClean="0"/>
              <a:t>зарактеристики</a:t>
            </a:r>
            <a:r>
              <a:rPr lang="ru-RU" sz="1600" dirty="0" smtClean="0"/>
              <a:t> действительно могут быть значимыми в изучении структурных коннектомов</a:t>
            </a:r>
            <a:endParaRPr lang="ru-RU" sz="1600" dirty="0" smtClean="0"/>
          </a:p>
          <a:p>
            <a:pPr>
              <a:buFont typeface="Arial" pitchFamily="34" charset="0"/>
              <a:buChar char="•"/>
            </a:pPr>
            <a:endParaRPr lang="ru-RU" sz="16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p:cNvSpPr>
            <a:spLocks noGrp="1"/>
          </p:cNvSpPr>
          <p:nvPr>
            <p:ph type="title"/>
          </p:nvPr>
        </p:nvSpPr>
        <p:spPr>
          <a:xfrm>
            <a:off x="585898" y="1345341"/>
            <a:ext cx="5245560" cy="777025"/>
          </a:xfrm>
        </p:spPr>
        <p:txBody>
          <a:bodyPr/>
          <a:lstStyle/>
          <a:p>
            <a:r>
              <a:rPr lang="ru-RU" dirty="0" smtClean="0"/>
              <a:t>Список использованных источников</a:t>
            </a:r>
            <a:endParaRPr lang="ru-RU" dirty="0"/>
          </a:p>
        </p:txBody>
      </p:sp>
      <p:sp>
        <p:nvSpPr>
          <p:cNvPr id="17" name="Прямоугольник 16"/>
          <p:cNvSpPr/>
          <p:nvPr/>
        </p:nvSpPr>
        <p:spPr>
          <a:xfrm>
            <a:off x="423946" y="2243328"/>
            <a:ext cx="10210633" cy="3754874"/>
          </a:xfrm>
          <a:prstGeom prst="rect">
            <a:avLst/>
          </a:prstGeom>
        </p:spPr>
        <p:txBody>
          <a:bodyPr wrap="square">
            <a:spAutoFit/>
          </a:bodyPr>
          <a:lstStyle/>
          <a:p>
            <a:pPr marL="342900" lvl="0" indent="-342900">
              <a:buFont typeface="+mj-lt"/>
              <a:buAutoNum type="arabicPeriod"/>
            </a:pPr>
            <a:r>
              <a:rPr lang="en-US" sz="1400" dirty="0" smtClean="0"/>
              <a:t>C. Shan </a:t>
            </a:r>
            <a:r>
              <a:rPr lang="en-US" sz="1400" dirty="0" err="1" smtClean="0"/>
              <a:t>Xu</a:t>
            </a:r>
            <a:r>
              <a:rPr lang="en-US" sz="1400" dirty="0" smtClean="0"/>
              <a:t>, Michal </a:t>
            </a:r>
            <a:r>
              <a:rPr lang="en-US" sz="1400" dirty="0" err="1" smtClean="0"/>
              <a:t>Januszewski</a:t>
            </a:r>
            <a:r>
              <a:rPr lang="en-US" sz="1400" dirty="0" smtClean="0"/>
              <a:t>, </a:t>
            </a:r>
            <a:r>
              <a:rPr lang="en-US" sz="1400" dirty="0" err="1" smtClean="0"/>
              <a:t>Zhiyuan</a:t>
            </a:r>
            <a:r>
              <a:rPr lang="en-US" sz="1400" dirty="0" smtClean="0"/>
              <a:t> Lu, Shin-</a:t>
            </a:r>
            <a:r>
              <a:rPr lang="en-US" sz="1400" dirty="0" err="1" smtClean="0"/>
              <a:t>ya</a:t>
            </a:r>
            <a:r>
              <a:rPr lang="en-US" sz="1400" dirty="0" smtClean="0"/>
              <a:t> </a:t>
            </a:r>
            <a:r>
              <a:rPr lang="en-US" sz="1400" dirty="0" err="1" smtClean="0"/>
              <a:t>Takemura</a:t>
            </a:r>
            <a:r>
              <a:rPr lang="en-US" sz="1400" dirty="0" smtClean="0"/>
              <a:t>, A Connectome of the Adult Drosophila Central Brain // </a:t>
            </a:r>
            <a:r>
              <a:rPr lang="en-US" sz="1400" dirty="0" err="1" smtClean="0"/>
              <a:t>bioRxiv</a:t>
            </a:r>
            <a:r>
              <a:rPr lang="en-US" sz="1400" dirty="0" smtClean="0"/>
              <a:t>, Jan 2020. (</a:t>
            </a:r>
            <a:r>
              <a:rPr lang="en-US" sz="1400" u="sng" dirty="0" smtClean="0"/>
              <a:t>https://www.biorxiv.org/content/10.1101/2020.01.21.911859v1)</a:t>
            </a:r>
            <a:r>
              <a:rPr lang="ru-RU" sz="1400" dirty="0" smtClean="0"/>
              <a:t>.</a:t>
            </a:r>
          </a:p>
          <a:p>
            <a:pPr marL="342900" lvl="0" indent="-342900">
              <a:buFont typeface="+mj-lt"/>
              <a:buAutoNum type="arabicPeriod"/>
            </a:pPr>
            <a:r>
              <a:rPr lang="en-US" sz="1400" dirty="0" err="1" smtClean="0"/>
              <a:t>Janelia</a:t>
            </a:r>
            <a:r>
              <a:rPr lang="en-US" sz="1400" dirty="0" smtClean="0"/>
              <a:t> Research Campus, </a:t>
            </a:r>
            <a:r>
              <a:rPr lang="en-US" sz="1400" dirty="0" err="1" smtClean="0"/>
              <a:t>FlyEm</a:t>
            </a:r>
            <a:r>
              <a:rPr lang="en-US" sz="1400" dirty="0" smtClean="0"/>
              <a:t>/</a:t>
            </a:r>
            <a:r>
              <a:rPr lang="en-US" sz="1400" dirty="0" err="1" smtClean="0"/>
              <a:t>Hemibrain</a:t>
            </a:r>
            <a:r>
              <a:rPr lang="en-US" sz="1400" dirty="0" smtClean="0"/>
              <a:t> // </a:t>
            </a:r>
            <a:r>
              <a:rPr lang="en-US" sz="1400" dirty="0" err="1" smtClean="0"/>
              <a:t>Janelia</a:t>
            </a:r>
            <a:r>
              <a:rPr lang="en-US" sz="1400" dirty="0" smtClean="0"/>
              <a:t> Research Campus </a:t>
            </a:r>
            <a:r>
              <a:rPr lang="en-US" sz="1400" u="sng" dirty="0" smtClean="0">
                <a:hlinkClick r:id="rId2"/>
              </a:rPr>
              <a:t>https://www.janelia.org/project-team/flyem/hemibrain</a:t>
            </a:r>
            <a:r>
              <a:rPr lang="ru-RU" sz="1400" dirty="0" smtClean="0"/>
              <a:t> </a:t>
            </a:r>
            <a:r>
              <a:rPr lang="en-US" sz="1400" dirty="0" smtClean="0"/>
              <a:t>.</a:t>
            </a:r>
            <a:endParaRPr lang="ru-RU" sz="1400" dirty="0" smtClean="0"/>
          </a:p>
          <a:p>
            <a:pPr marL="342900" lvl="0" indent="-342900">
              <a:buFont typeface="+mj-lt"/>
              <a:buAutoNum type="arabicPeriod"/>
            </a:pPr>
            <a:r>
              <a:rPr lang="en-US" sz="1400" dirty="0" err="1" smtClean="0"/>
              <a:t>Janelia</a:t>
            </a:r>
            <a:r>
              <a:rPr lang="en-US" sz="1400" dirty="0" smtClean="0"/>
              <a:t> Research Campus, </a:t>
            </a:r>
            <a:r>
              <a:rPr lang="en-US" sz="1400" dirty="0" err="1" smtClean="0"/>
              <a:t>NeuPrint</a:t>
            </a:r>
            <a:r>
              <a:rPr lang="en-US" sz="1400" dirty="0" smtClean="0"/>
              <a:t> // </a:t>
            </a:r>
            <a:r>
              <a:rPr lang="en-US" sz="1400" dirty="0" err="1" smtClean="0"/>
              <a:t>Janelia</a:t>
            </a:r>
            <a:r>
              <a:rPr lang="en-US" sz="1400" dirty="0" smtClean="0"/>
              <a:t> Research Campus</a:t>
            </a:r>
            <a:r>
              <a:rPr lang="ru-RU" sz="1400" dirty="0" smtClean="0"/>
              <a:t> </a:t>
            </a:r>
            <a:r>
              <a:rPr lang="en-US" sz="1400" u="sng" dirty="0" smtClean="0">
                <a:hlinkClick r:id="rId3"/>
              </a:rPr>
              <a:t>https://neuprint.janelia.org/?dataset=hemibrain:v1.2&amp;qt=findneurons</a:t>
            </a:r>
            <a:r>
              <a:rPr lang="ru-RU" sz="1400" dirty="0" smtClean="0"/>
              <a:t> </a:t>
            </a:r>
            <a:r>
              <a:rPr lang="en-US" sz="1400" dirty="0" smtClean="0"/>
              <a:t>.</a:t>
            </a:r>
            <a:endParaRPr lang="ru-RU" sz="1400" dirty="0" smtClean="0"/>
          </a:p>
          <a:p>
            <a:pPr marL="342900" lvl="0" indent="-342900">
              <a:buFont typeface="+mj-lt"/>
              <a:buAutoNum type="arabicPeriod"/>
            </a:pPr>
            <a:r>
              <a:rPr lang="en-US" sz="1400" dirty="0" smtClean="0"/>
              <a:t>Shin-</a:t>
            </a:r>
            <a:r>
              <a:rPr lang="en-US" sz="1400" dirty="0" err="1" smtClean="0"/>
              <a:t>ya</a:t>
            </a:r>
            <a:r>
              <a:rPr lang="en-US" sz="1400" dirty="0" smtClean="0"/>
              <a:t> </a:t>
            </a:r>
            <a:r>
              <a:rPr lang="en-US" sz="1400" dirty="0" err="1" smtClean="0"/>
              <a:t>Takemura</a:t>
            </a:r>
            <a:r>
              <a:rPr lang="en-US" sz="1400" dirty="0" smtClean="0"/>
              <a:t>, </a:t>
            </a:r>
            <a:r>
              <a:rPr lang="en-US" sz="1400" dirty="0" err="1" smtClean="0"/>
              <a:t>Arjun</a:t>
            </a:r>
            <a:r>
              <a:rPr lang="en-US" sz="1400" dirty="0" smtClean="0"/>
              <a:t> </a:t>
            </a:r>
            <a:r>
              <a:rPr lang="en-US" sz="1400" dirty="0" err="1" smtClean="0"/>
              <a:t>Bharioke</a:t>
            </a:r>
            <a:r>
              <a:rPr lang="en-US" sz="1400" dirty="0" smtClean="0"/>
              <a:t>, </a:t>
            </a:r>
            <a:r>
              <a:rPr lang="en-US" sz="1400" dirty="0" err="1" smtClean="0"/>
              <a:t>Zhiyuan</a:t>
            </a:r>
            <a:r>
              <a:rPr lang="en-US" sz="1400" dirty="0" smtClean="0"/>
              <a:t> Lu, A visual motion detection circuit suggested by Drosophila </a:t>
            </a:r>
            <a:r>
              <a:rPr lang="en-US" sz="1400" dirty="0" err="1" smtClean="0"/>
              <a:t>connectomics</a:t>
            </a:r>
            <a:r>
              <a:rPr lang="en-US" sz="1400" dirty="0" smtClean="0"/>
              <a:t> // Nature, 2013 Aug 8;500(7461):175-81.</a:t>
            </a:r>
            <a:endParaRPr lang="ru-RU" sz="1400" dirty="0" smtClean="0"/>
          </a:p>
          <a:p>
            <a:pPr marL="342900" lvl="0" indent="-342900">
              <a:buFont typeface="+mj-lt"/>
              <a:buAutoNum type="arabicPeriod"/>
            </a:pPr>
            <a:r>
              <a:rPr lang="en-US" sz="1400" dirty="0" smtClean="0"/>
              <a:t>Shin-</a:t>
            </a:r>
            <a:r>
              <a:rPr lang="en-US" sz="1400" dirty="0" err="1" smtClean="0"/>
              <a:t>ya</a:t>
            </a:r>
            <a:r>
              <a:rPr lang="en-US" sz="1400" dirty="0" smtClean="0"/>
              <a:t> </a:t>
            </a:r>
            <a:r>
              <a:rPr lang="en-US" sz="1400" dirty="0" err="1" smtClean="0"/>
              <a:t>Takemura</a:t>
            </a:r>
            <a:r>
              <a:rPr lang="en-US" sz="1400" dirty="0" smtClean="0"/>
              <a:t> , Connectome of the fly visual circuitry // Microscopy, 2015 Feb; 64(1):37-44.</a:t>
            </a:r>
            <a:endParaRPr lang="ru-RU" sz="1400" dirty="0" smtClean="0"/>
          </a:p>
          <a:p>
            <a:pPr marL="342900" lvl="0" indent="-342900">
              <a:buFont typeface="+mj-lt"/>
              <a:buAutoNum type="arabicPeriod"/>
            </a:pPr>
            <a:r>
              <a:rPr lang="en-US" sz="1400" dirty="0" smtClean="0"/>
              <a:t>From the eye to the brain  Development of the Drosophila Visual System // </a:t>
            </a:r>
            <a:r>
              <a:rPr lang="en-US" sz="1400" dirty="0" err="1" smtClean="0"/>
              <a:t>Curr</a:t>
            </a:r>
            <a:r>
              <a:rPr lang="en-US" sz="1400" dirty="0" smtClean="0"/>
              <a:t> Top Dev </a:t>
            </a:r>
            <a:r>
              <a:rPr lang="en-US" sz="1400" dirty="0" err="1" smtClean="0"/>
              <a:t>Biol</a:t>
            </a:r>
            <a:r>
              <a:rPr lang="en-US" sz="1400" dirty="0" smtClean="0"/>
              <a:t>, 2016; 116:247-271.</a:t>
            </a:r>
            <a:endParaRPr lang="ru-RU" sz="1400" dirty="0" smtClean="0"/>
          </a:p>
          <a:p>
            <a:pPr marL="342900" lvl="0" indent="-342900">
              <a:buFont typeface="+mj-lt"/>
              <a:buAutoNum type="arabicPeriod"/>
            </a:pPr>
            <a:r>
              <a:rPr lang="en-US" sz="1400" dirty="0" smtClean="0"/>
              <a:t>Alexander </a:t>
            </a:r>
            <a:r>
              <a:rPr lang="en-US" sz="1400" dirty="0" err="1" smtClean="0"/>
              <a:t>Borst</a:t>
            </a:r>
            <a:r>
              <a:rPr lang="en-US" sz="1400" dirty="0" smtClean="0"/>
              <a:t>, The neural network behind the eyes of a fly // Current Opinion in Physiology, 2020 Aug; 16:1-10.</a:t>
            </a:r>
            <a:endParaRPr lang="ru-RU" sz="1400" dirty="0" smtClean="0"/>
          </a:p>
          <a:p>
            <a:pPr marL="342900" lvl="0" indent="-342900">
              <a:buFont typeface="+mj-lt"/>
              <a:buAutoNum type="arabicPeriod"/>
            </a:pPr>
            <a:r>
              <a:rPr lang="en-US" sz="1400" dirty="0" smtClean="0"/>
              <a:t>Schneider J, </a:t>
            </a:r>
            <a:r>
              <a:rPr lang="en-US" sz="1400" dirty="0" err="1" smtClean="0"/>
              <a:t>Murali</a:t>
            </a:r>
            <a:r>
              <a:rPr lang="en-US" sz="1400" dirty="0" smtClean="0"/>
              <a:t> N, Taylor GW, Levine JD // Can </a:t>
            </a:r>
            <a:r>
              <a:rPr lang="en-US" sz="1400" i="1" dirty="0" smtClean="0"/>
              <a:t>Drosophila </a:t>
            </a:r>
            <a:r>
              <a:rPr lang="en-US" sz="1400" i="1" dirty="0" err="1" smtClean="0"/>
              <a:t>melanogaster</a:t>
            </a:r>
            <a:r>
              <a:rPr lang="en-US" sz="1400" dirty="0" smtClean="0"/>
              <a:t> tell who’s who? </a:t>
            </a:r>
            <a:r>
              <a:rPr lang="en-US" sz="1400" dirty="0" err="1" smtClean="0"/>
              <a:t>PLoS</a:t>
            </a:r>
            <a:r>
              <a:rPr lang="en-US" sz="1400" dirty="0" smtClean="0"/>
              <a:t> ONE, 2018; 13(10): e0205043.</a:t>
            </a:r>
            <a:endParaRPr lang="ru-RU" sz="1400" dirty="0" smtClean="0"/>
          </a:p>
          <a:p>
            <a:pPr marL="342900" lvl="0" indent="-342900">
              <a:buFont typeface="+mj-lt"/>
              <a:buAutoNum type="arabicPeriod"/>
            </a:pPr>
            <a:r>
              <a:rPr lang="en-US" sz="1400" dirty="0" smtClean="0"/>
              <a:t>Virtual Fly Brain // Institute for Adaptive and Neural Computation, School of Informatics, University of Edinburgh. </a:t>
            </a:r>
            <a:r>
              <a:rPr lang="en-US" sz="1400" u="sng" dirty="0" smtClean="0">
                <a:hlinkClick r:id="rId4"/>
              </a:rPr>
              <a:t>https://www.virtualflybrain.org/</a:t>
            </a:r>
            <a:r>
              <a:rPr lang="ru-RU" sz="1400" dirty="0" smtClean="0"/>
              <a:t> </a:t>
            </a:r>
            <a:r>
              <a:rPr lang="en-US" sz="1400" dirty="0" smtClean="0"/>
              <a:t>.</a:t>
            </a:r>
            <a:endParaRPr lang="ru-RU" sz="1400" dirty="0" smtClean="0"/>
          </a:p>
          <a:p>
            <a:pPr marL="342900" lvl="0" indent="-342900">
              <a:buFont typeface="+mj-lt"/>
              <a:buAutoNum type="arabicPeriod"/>
            </a:pPr>
            <a:r>
              <a:rPr lang="en-US" sz="1400" dirty="0" smtClean="0"/>
              <a:t>Fan Chung and </a:t>
            </a:r>
            <a:r>
              <a:rPr lang="en-US" sz="1400" dirty="0" err="1" smtClean="0"/>
              <a:t>Linyuan</a:t>
            </a:r>
            <a:r>
              <a:rPr lang="en-US" sz="1400" dirty="0" smtClean="0"/>
              <a:t> Lu. Complex graphs and networks. // CMBS regional conference series in mathematics, 2006.</a:t>
            </a:r>
            <a:endParaRPr lang="ru-RU" sz="1400" dirty="0" smtClean="0"/>
          </a:p>
          <a:p>
            <a:pPr marL="342900" lvl="0" indent="-342900">
              <a:buFont typeface="+mj-lt"/>
              <a:buAutoNum type="arabicPeriod"/>
            </a:pPr>
            <a:r>
              <a:rPr lang="en-US" sz="1400" dirty="0" err="1" smtClean="0"/>
              <a:t>Susama</a:t>
            </a:r>
            <a:r>
              <a:rPr lang="en-US" sz="1400" dirty="0" smtClean="0"/>
              <a:t> </a:t>
            </a:r>
            <a:r>
              <a:rPr lang="en-US" sz="1400" dirty="0" err="1" smtClean="0"/>
              <a:t>Agarwala</a:t>
            </a:r>
            <a:r>
              <a:rPr lang="en-US" sz="1400" dirty="0" smtClean="0"/>
              <a:t>, Franklin </a:t>
            </a:r>
            <a:r>
              <a:rPr lang="en-US" sz="1400" dirty="0" err="1" smtClean="0"/>
              <a:t>Kenter</a:t>
            </a:r>
            <a:r>
              <a:rPr lang="en-US" sz="1400" dirty="0" smtClean="0"/>
              <a:t>, A geometric Chung Lu model and the Drosophila medulla connectome // Aug 2021 </a:t>
            </a:r>
            <a:r>
              <a:rPr lang="en-US" sz="1400" u="sng" dirty="0" smtClean="0">
                <a:hlinkClick r:id="rId5"/>
              </a:rPr>
              <a:t>https://www.researchgate.net/publication/354310634_A_Geometric_Chung_Lu_model_and_the_Drosophila_Medulla_connectome</a:t>
            </a:r>
            <a:r>
              <a:rPr lang="en-US" sz="1400" dirty="0" smtClean="0"/>
              <a:t> .</a:t>
            </a:r>
            <a:endParaRPr lang="ru-RU" sz="1400" dirty="0" smtClean="0"/>
          </a:p>
          <a:p>
            <a:pPr marL="342900" lvl="0" indent="-342900">
              <a:buFont typeface="+mj-lt"/>
              <a:buAutoNum type="arabicPeriod"/>
            </a:pPr>
            <a:r>
              <a:rPr lang="en-US" sz="1400" dirty="0" err="1" smtClean="0"/>
              <a:t>Chowdhury</a:t>
            </a:r>
            <a:r>
              <a:rPr lang="en-US" sz="1400" dirty="0" smtClean="0"/>
              <a:t>, S. and </a:t>
            </a:r>
            <a:r>
              <a:rPr lang="en-US" sz="1400" dirty="0" err="1" smtClean="0"/>
              <a:t>Memoli</a:t>
            </a:r>
            <a:r>
              <a:rPr lang="en-US" sz="1400" dirty="0" smtClean="0"/>
              <a:t>, F., Persistent Path Homology of Directed Networks // </a:t>
            </a:r>
            <a:r>
              <a:rPr lang="en-US" sz="1400" u="sng" dirty="0" smtClean="0">
                <a:hlinkClick r:id="rId6"/>
              </a:rPr>
              <a:t>https://github.com/samirchowdhury/pypph</a:t>
            </a:r>
            <a:r>
              <a:rPr lang="en-US" sz="1400" dirty="0" smtClean="0"/>
              <a:t>.</a:t>
            </a:r>
            <a:endParaRPr lang="ru-RU" sz="1400" dirty="0"/>
          </a:p>
        </p:txBody>
      </p:sp>
      <p:sp>
        <p:nvSpPr>
          <p:cNvPr id="9"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1"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5"/>
          <p:cNvSpPr>
            <a:spLocks noGrp="1"/>
          </p:cNvSpPr>
          <p:nvPr>
            <p:ph type="title"/>
          </p:nvPr>
        </p:nvSpPr>
        <p:spPr>
          <a:xfrm>
            <a:off x="585898" y="1428095"/>
            <a:ext cx="5245560" cy="777025"/>
          </a:xfrm>
        </p:spPr>
        <p:txBody>
          <a:bodyPr/>
          <a:lstStyle/>
          <a:p>
            <a:r>
              <a:rPr lang="ru-RU" dirty="0" smtClean="0"/>
              <a:t>Список использованных источников</a:t>
            </a:r>
            <a:endParaRPr lang="ru-RU" dirty="0"/>
          </a:p>
        </p:txBody>
      </p:sp>
      <p:sp>
        <p:nvSpPr>
          <p:cNvPr id="17" name="Прямоугольник 16"/>
          <p:cNvSpPr/>
          <p:nvPr/>
        </p:nvSpPr>
        <p:spPr>
          <a:xfrm>
            <a:off x="423946" y="1816608"/>
            <a:ext cx="10210633" cy="4616648"/>
          </a:xfrm>
          <a:prstGeom prst="rect">
            <a:avLst/>
          </a:prstGeom>
        </p:spPr>
        <p:txBody>
          <a:bodyPr wrap="square">
            <a:spAutoFit/>
          </a:bodyPr>
          <a:lstStyle/>
          <a:p>
            <a:pPr marL="342900" lvl="0" indent="-342900">
              <a:buFont typeface="+mj-lt"/>
              <a:buAutoNum type="arabicPeriod" startAt="13"/>
            </a:pPr>
            <a:r>
              <a:rPr lang="en-US" sz="1400" dirty="0" smtClean="0"/>
              <a:t>Daniel </a:t>
            </a:r>
            <a:r>
              <a:rPr lang="en-US" sz="1400" dirty="0" err="1" smtClean="0"/>
              <a:t>Luetgehetmann</a:t>
            </a:r>
            <a:r>
              <a:rPr lang="ru-RU" sz="1400" dirty="0" smtClean="0"/>
              <a:t>, </a:t>
            </a:r>
            <a:r>
              <a:rPr lang="en-US" sz="1400" dirty="0" smtClean="0"/>
              <a:t>F</a:t>
            </a:r>
            <a:r>
              <a:rPr lang="ru-RU" sz="1400" dirty="0" err="1" smtClean="0"/>
              <a:t>lagser</a:t>
            </a:r>
            <a:r>
              <a:rPr lang="ru-RU" sz="1400" dirty="0" smtClean="0"/>
              <a:t> //  </a:t>
            </a:r>
            <a:r>
              <a:rPr lang="ru-RU" sz="1400" u="sng" dirty="0" smtClean="0">
                <a:hlinkClick r:id="rId2"/>
              </a:rPr>
              <a:t>https://github.com/luetge/flagser</a:t>
            </a:r>
            <a:r>
              <a:rPr lang="ru-RU" sz="1400" dirty="0" smtClean="0"/>
              <a:t>.</a:t>
            </a:r>
          </a:p>
          <a:p>
            <a:pPr marL="342900" lvl="0" indent="-342900">
              <a:buFont typeface="+mj-lt"/>
              <a:buAutoNum type="arabicPeriod" startAt="13"/>
            </a:pPr>
            <a:r>
              <a:rPr lang="en-US" sz="1400" dirty="0" smtClean="0"/>
              <a:t>Daniel </a:t>
            </a:r>
            <a:r>
              <a:rPr lang="en-US" sz="1400" dirty="0" err="1" smtClean="0"/>
              <a:t>Luetgehetmann</a:t>
            </a:r>
            <a:r>
              <a:rPr lang="en-US" sz="1400" dirty="0" smtClean="0"/>
              <a:t>, </a:t>
            </a:r>
            <a:r>
              <a:rPr lang="en-US" sz="1400" dirty="0" err="1" smtClean="0"/>
              <a:t>Dejan</a:t>
            </a:r>
            <a:r>
              <a:rPr lang="en-US" sz="1400" dirty="0" smtClean="0"/>
              <a:t> </a:t>
            </a:r>
            <a:r>
              <a:rPr lang="en-US" sz="1400" dirty="0" err="1" smtClean="0"/>
              <a:t>Govc</a:t>
            </a:r>
            <a:r>
              <a:rPr lang="en-US" sz="1400" dirty="0" smtClean="0"/>
              <a:t>, Jason Smith, Ran Levi. Computing persistent homology of directed flag complexes // Algorithms, Jan 2020; 13(1):19.</a:t>
            </a:r>
            <a:endParaRPr lang="ru-RU" sz="1400" dirty="0" smtClean="0"/>
          </a:p>
          <a:p>
            <a:pPr marL="342900" lvl="0" indent="-342900">
              <a:buFont typeface="+mj-lt"/>
              <a:buAutoNum type="arabicPeriod" startAt="13"/>
            </a:pPr>
            <a:r>
              <a:rPr lang="en-US" sz="1400" dirty="0" smtClean="0"/>
              <a:t>Alexander </a:t>
            </a:r>
            <a:r>
              <a:rPr lang="en-US" sz="1400" dirty="0" err="1" smtClean="0"/>
              <a:t>Arenz</a:t>
            </a:r>
            <a:r>
              <a:rPr lang="en-US" sz="1400" dirty="0" smtClean="0"/>
              <a:t>, Michael S. </a:t>
            </a:r>
            <a:r>
              <a:rPr lang="en-US" sz="1400" dirty="0" err="1" smtClean="0"/>
              <a:t>Drews</a:t>
            </a:r>
            <a:r>
              <a:rPr lang="en-US" sz="1400" dirty="0" smtClean="0"/>
              <a:t>, </a:t>
            </a:r>
            <a:r>
              <a:rPr lang="en-US" sz="1400" dirty="0" err="1" smtClean="0"/>
              <a:t>Florian</a:t>
            </a:r>
            <a:r>
              <a:rPr lang="en-US" sz="1400" dirty="0" smtClean="0"/>
              <a:t> G. Richter, Georg </a:t>
            </a:r>
            <a:r>
              <a:rPr lang="en-US" sz="1400" dirty="0" err="1" smtClean="0"/>
              <a:t>Ammer</a:t>
            </a:r>
            <a:r>
              <a:rPr lang="en-US" sz="1400" dirty="0" smtClean="0"/>
              <a:t>, Alexander </a:t>
            </a:r>
            <a:r>
              <a:rPr lang="en-US" sz="1400" dirty="0" err="1" smtClean="0"/>
              <a:t>Borst</a:t>
            </a:r>
            <a:r>
              <a:rPr lang="en-US" sz="1400" dirty="0" smtClean="0"/>
              <a:t>, The Temporal Tuning of the Drosophila Motion Detectors Is Determined by the Dynamics of Their Input Elements // Current Biology, April 2017; 27:929–944. </a:t>
            </a:r>
            <a:endParaRPr lang="ru-RU" sz="1400" dirty="0" smtClean="0"/>
          </a:p>
          <a:p>
            <a:pPr marL="342900" lvl="0" indent="-342900">
              <a:buFont typeface="+mj-lt"/>
              <a:buAutoNum type="arabicPeriod" startAt="13"/>
            </a:pPr>
            <a:r>
              <a:rPr lang="en-US" sz="1400" dirty="0" smtClean="0"/>
              <a:t>Shin-</a:t>
            </a:r>
            <a:r>
              <a:rPr lang="en-US" sz="1400" dirty="0" err="1" smtClean="0"/>
              <a:t>ya</a:t>
            </a:r>
            <a:r>
              <a:rPr lang="en-US" sz="1400" dirty="0" smtClean="0"/>
              <a:t> </a:t>
            </a:r>
            <a:r>
              <a:rPr lang="en-US" sz="1400" dirty="0" err="1" smtClean="0"/>
              <a:t>Takemura</a:t>
            </a:r>
            <a:r>
              <a:rPr lang="en-US" sz="1400" dirty="0" smtClean="0"/>
              <a:t>, </a:t>
            </a:r>
            <a:r>
              <a:rPr lang="en-US" sz="1400" dirty="0" err="1" smtClean="0"/>
              <a:t>Aljoscha</a:t>
            </a:r>
            <a:r>
              <a:rPr lang="en-US" sz="1400" dirty="0" smtClean="0"/>
              <a:t> </a:t>
            </a:r>
            <a:r>
              <a:rPr lang="en-US" sz="1400" dirty="0" err="1" smtClean="0"/>
              <a:t>Nern</a:t>
            </a:r>
            <a:r>
              <a:rPr lang="en-US" sz="1400" dirty="0" smtClean="0"/>
              <a:t>, Dmitri B </a:t>
            </a:r>
            <a:r>
              <a:rPr lang="en-US" sz="1400" dirty="0" err="1" smtClean="0"/>
              <a:t>Chklovskii</a:t>
            </a:r>
            <a:r>
              <a:rPr lang="en-US" sz="1400" dirty="0" smtClean="0"/>
              <a:t>, Louis K </a:t>
            </a:r>
            <a:r>
              <a:rPr lang="en-US" sz="1400" dirty="0" err="1" smtClean="0"/>
              <a:t>Scheffer</a:t>
            </a:r>
            <a:r>
              <a:rPr lang="en-US" sz="1400" dirty="0" smtClean="0"/>
              <a:t>, Gerald M Rubin, Ian A </a:t>
            </a:r>
            <a:r>
              <a:rPr lang="en-US" sz="1400" dirty="0" err="1" smtClean="0"/>
              <a:t>Meinertzhagen</a:t>
            </a:r>
            <a:r>
              <a:rPr lang="en-US" sz="1400" dirty="0" smtClean="0"/>
              <a:t>, The comprehensive connectome of a neural substrate for ‘ON’ motion detection in Drosophila // </a:t>
            </a:r>
            <a:r>
              <a:rPr lang="en-US" sz="1400" dirty="0" err="1" smtClean="0"/>
              <a:t>Elife</a:t>
            </a:r>
            <a:r>
              <a:rPr lang="en-US" sz="1400" dirty="0" smtClean="0"/>
              <a:t> 2017 Apr 22;6:e24394. </a:t>
            </a:r>
            <a:endParaRPr lang="ru-RU" sz="1400" dirty="0" smtClean="0"/>
          </a:p>
          <a:p>
            <a:pPr marL="342900" lvl="0" indent="-342900">
              <a:buFont typeface="+mj-lt"/>
              <a:buAutoNum type="arabicPeriod" startAt="13"/>
            </a:pPr>
            <a:r>
              <a:rPr lang="en-US" sz="1400" dirty="0" smtClean="0"/>
              <a:t>Daniel </a:t>
            </a:r>
            <a:r>
              <a:rPr lang="en-US" sz="1400" dirty="0" err="1" smtClean="0"/>
              <a:t>Auge</a:t>
            </a:r>
            <a:r>
              <a:rPr lang="en-US" sz="1400" dirty="0" smtClean="0"/>
              <a:t>, Julian </a:t>
            </a:r>
            <a:r>
              <a:rPr lang="en-US" sz="1400" dirty="0" err="1" smtClean="0"/>
              <a:t>Hille</a:t>
            </a:r>
            <a:r>
              <a:rPr lang="en-US" sz="1400" dirty="0" smtClean="0"/>
              <a:t>, Etienne Mueller, </a:t>
            </a:r>
            <a:r>
              <a:rPr lang="en-US" sz="1400" dirty="0" err="1" smtClean="0"/>
              <a:t>Alois</a:t>
            </a:r>
            <a:r>
              <a:rPr lang="en-US" sz="1400" dirty="0" smtClean="0"/>
              <a:t> Knoll, A Survey of Encoding Techniques for Signal Processing in Spiking Neural Networks // Neural Processing Letters, 2021; 53:4693-4710. </a:t>
            </a:r>
            <a:endParaRPr lang="ru-RU" sz="1400" dirty="0" smtClean="0"/>
          </a:p>
          <a:p>
            <a:pPr marL="342900" lvl="0" indent="-342900">
              <a:buFont typeface="+mj-lt"/>
              <a:buAutoNum type="arabicPeriod" startAt="13"/>
            </a:pPr>
            <a:r>
              <a:rPr lang="en-US" sz="1400" dirty="0" err="1" smtClean="0"/>
              <a:t>Evangelos</a:t>
            </a:r>
            <a:r>
              <a:rPr lang="en-US" sz="1400" dirty="0" smtClean="0"/>
              <a:t> </a:t>
            </a:r>
            <a:r>
              <a:rPr lang="en-US" sz="1400" dirty="0" err="1" smtClean="0"/>
              <a:t>Stromatias</a:t>
            </a:r>
            <a:r>
              <a:rPr lang="en-US" sz="1400" dirty="0" smtClean="0"/>
              <a:t>, Miguel Soto, </a:t>
            </a:r>
            <a:r>
              <a:rPr lang="en-US" sz="1400" dirty="0" err="1" smtClean="0"/>
              <a:t>Tersa</a:t>
            </a:r>
            <a:r>
              <a:rPr lang="en-US" sz="1400" dirty="0" smtClean="0"/>
              <a:t> </a:t>
            </a:r>
            <a:r>
              <a:rPr lang="en-US" sz="1400" dirty="0" err="1" smtClean="0"/>
              <a:t>Serano-Gotarredona</a:t>
            </a:r>
            <a:r>
              <a:rPr lang="en-US" sz="1400" dirty="0" smtClean="0"/>
              <a:t>, </a:t>
            </a:r>
            <a:r>
              <a:rPr lang="en-US" sz="1400" dirty="0" err="1" smtClean="0"/>
              <a:t>Bernabe</a:t>
            </a:r>
            <a:r>
              <a:rPr lang="en-US" sz="1400" dirty="0" smtClean="0"/>
              <a:t> Linares-</a:t>
            </a:r>
            <a:r>
              <a:rPr lang="en-US" sz="1400" dirty="0" err="1" smtClean="0"/>
              <a:t>Barranco</a:t>
            </a:r>
            <a:r>
              <a:rPr lang="en-US" sz="1400" dirty="0" smtClean="0"/>
              <a:t>, An Event-Driven Classifier for Spiking Neural Networks Fed with Synthetic or Dynamic Vision Sensor Data // Frontiers in Neuroscience, June 2017, 11:350. </a:t>
            </a:r>
            <a:endParaRPr lang="ru-RU" sz="1400" dirty="0" smtClean="0"/>
          </a:p>
          <a:p>
            <a:pPr marL="342900" lvl="0" indent="-342900">
              <a:buFont typeface="+mj-lt"/>
              <a:buAutoNum type="arabicPeriod" startAt="13"/>
            </a:pPr>
            <a:r>
              <a:rPr lang="en-US" sz="1400" dirty="0" err="1" smtClean="0"/>
              <a:t>Shikhar</a:t>
            </a:r>
            <a:r>
              <a:rPr lang="en-US" sz="1400" dirty="0" smtClean="0"/>
              <a:t> Gupta, Spiking-Neural-Network// </a:t>
            </a:r>
            <a:r>
              <a:rPr lang="en-US" sz="1400" u="sng" dirty="0" smtClean="0">
                <a:hlinkClick r:id="rId3"/>
              </a:rPr>
              <a:t>https://github.com/Shikhargupta/Spiking-Neural-Network</a:t>
            </a:r>
            <a:r>
              <a:rPr lang="en-US" sz="1400" dirty="0" smtClean="0"/>
              <a:t> .</a:t>
            </a:r>
            <a:endParaRPr lang="ru-RU" sz="1400" dirty="0" smtClean="0"/>
          </a:p>
          <a:p>
            <a:pPr marL="342900" lvl="0" indent="-342900">
              <a:buFont typeface="+mj-lt"/>
              <a:buAutoNum type="arabicPeriod" startAt="13"/>
            </a:pPr>
            <a:r>
              <a:rPr lang="en-US" sz="1400" dirty="0" smtClean="0"/>
              <a:t>M. </a:t>
            </a:r>
            <a:r>
              <a:rPr lang="en-US" sz="1400" dirty="0" err="1" smtClean="0"/>
              <a:t>Mozafari</a:t>
            </a:r>
            <a:r>
              <a:rPr lang="en-US" sz="1400" dirty="0" smtClean="0"/>
              <a:t>, S. </a:t>
            </a:r>
            <a:r>
              <a:rPr lang="en-US" sz="1400" dirty="0" err="1" smtClean="0"/>
              <a:t>Kheradpisheh</a:t>
            </a:r>
            <a:r>
              <a:rPr lang="en-US" sz="1400" dirty="0" smtClean="0"/>
              <a:t>, T. </a:t>
            </a:r>
            <a:r>
              <a:rPr lang="en-US" sz="1400" dirty="0" err="1" smtClean="0"/>
              <a:t>Masquelier</a:t>
            </a:r>
            <a:r>
              <a:rPr lang="en-US" sz="1400" dirty="0" smtClean="0"/>
              <a:t>, A. </a:t>
            </a:r>
            <a:r>
              <a:rPr lang="en-US" sz="1400" dirty="0" err="1" smtClean="0"/>
              <a:t>Nowzari-Dalini</a:t>
            </a:r>
            <a:r>
              <a:rPr lang="en-US" sz="1400" dirty="0" smtClean="0"/>
              <a:t>, M. </a:t>
            </a:r>
            <a:r>
              <a:rPr lang="en-US" sz="1400" dirty="0" err="1" smtClean="0"/>
              <a:t>Ganjtabesh</a:t>
            </a:r>
            <a:r>
              <a:rPr lang="en-US" sz="1400" dirty="0" smtClean="0"/>
              <a:t>, First-spike based visual categorization using reward-modulated STDP // </a:t>
            </a:r>
            <a:r>
              <a:rPr lang="en-US" sz="1400" dirty="0" err="1" smtClean="0"/>
              <a:t>arXiv</a:t>
            </a:r>
            <a:r>
              <a:rPr lang="en-US" sz="1400" dirty="0" smtClean="0"/>
              <a:t> preprint arXiv:1705.09132, 2017.</a:t>
            </a:r>
            <a:endParaRPr lang="ru-RU" sz="1400" dirty="0" smtClean="0"/>
          </a:p>
          <a:p>
            <a:pPr marL="342900" lvl="0" indent="-342900">
              <a:buFont typeface="+mj-lt"/>
              <a:buAutoNum type="arabicPeriod" startAt="13"/>
            </a:pPr>
            <a:r>
              <a:rPr lang="en-US" sz="1400" dirty="0" smtClean="0"/>
              <a:t>M. </a:t>
            </a:r>
            <a:r>
              <a:rPr lang="en-US" sz="1400" dirty="0" err="1" smtClean="0"/>
              <a:t>Mozafari</a:t>
            </a:r>
            <a:r>
              <a:rPr lang="en-US" sz="1400" dirty="0" smtClean="0"/>
              <a:t>, M. </a:t>
            </a:r>
            <a:r>
              <a:rPr lang="en-US" sz="1400" dirty="0" err="1" smtClean="0"/>
              <a:t>Ganjtabesh</a:t>
            </a:r>
            <a:r>
              <a:rPr lang="en-US" sz="1400" dirty="0" smtClean="0"/>
              <a:t>, A. </a:t>
            </a:r>
            <a:r>
              <a:rPr lang="en-US" sz="1400" dirty="0" err="1" smtClean="0"/>
              <a:t>Nowzari-Dalini</a:t>
            </a:r>
            <a:r>
              <a:rPr lang="en-US" sz="1400" dirty="0" smtClean="0"/>
              <a:t>, S. J. Thorpe, T. </a:t>
            </a:r>
            <a:r>
              <a:rPr lang="en-US" sz="1400" dirty="0" err="1" smtClean="0"/>
              <a:t>Masquelier</a:t>
            </a:r>
            <a:r>
              <a:rPr lang="en-US" sz="1400" dirty="0" smtClean="0"/>
              <a:t>,  Bio-inspired digit recognition using reward-modulated spike-timing-dependent plasticity in deep </a:t>
            </a:r>
            <a:r>
              <a:rPr lang="en-US" sz="1400" dirty="0" err="1" smtClean="0"/>
              <a:t>convolutional</a:t>
            </a:r>
            <a:r>
              <a:rPr lang="en-US" sz="1400" dirty="0" smtClean="0"/>
              <a:t> networks // </a:t>
            </a:r>
            <a:r>
              <a:rPr lang="en-US" sz="1400" dirty="0" err="1" smtClean="0"/>
              <a:t>arXiv</a:t>
            </a:r>
            <a:r>
              <a:rPr lang="en-US" sz="1400" dirty="0" smtClean="0"/>
              <a:t> preprint arXiv:1804.00227, 2019.</a:t>
            </a:r>
            <a:endParaRPr lang="ru-RU" sz="1400" dirty="0" smtClean="0"/>
          </a:p>
          <a:p>
            <a:pPr marL="342900" lvl="0" indent="-342900">
              <a:buFont typeface="+mj-lt"/>
              <a:buAutoNum type="arabicPeriod" startAt="13"/>
            </a:pPr>
            <a:r>
              <a:rPr lang="en-US" sz="1400" dirty="0" smtClean="0"/>
              <a:t>N. </a:t>
            </a:r>
            <a:r>
              <a:rPr lang="en-US" sz="1400" dirty="0" err="1" smtClean="0"/>
              <a:t>Fremaux</a:t>
            </a:r>
            <a:r>
              <a:rPr lang="en-US" sz="1400" dirty="0" smtClean="0"/>
              <a:t>, W. Gerstner, </a:t>
            </a:r>
            <a:r>
              <a:rPr lang="en-US" sz="1400" dirty="0" err="1" smtClean="0"/>
              <a:t>Neuromodulated</a:t>
            </a:r>
            <a:r>
              <a:rPr lang="en-US" sz="1400" dirty="0" smtClean="0"/>
              <a:t> spike-timing-dependent plasticity, and theory of  three-factor learning rules // Frontiers in neural circuits, 2016 Jan; 9:85</a:t>
            </a:r>
            <a:endParaRPr lang="ru-RU" sz="1400" dirty="0" smtClean="0"/>
          </a:p>
          <a:p>
            <a:pPr marL="342900" lvl="0" indent="-342900">
              <a:buFont typeface="+mj-lt"/>
              <a:buAutoNum type="arabicPeriod" startAt="13"/>
            </a:pPr>
            <a:r>
              <a:rPr lang="en-US" sz="1400" dirty="0" smtClean="0"/>
              <a:t>Schneider J, </a:t>
            </a:r>
            <a:r>
              <a:rPr lang="en-US" sz="1400" dirty="0" err="1" smtClean="0"/>
              <a:t>Murali</a:t>
            </a:r>
            <a:r>
              <a:rPr lang="en-US" sz="1400" dirty="0" smtClean="0"/>
              <a:t> N, Taylor GW, Levine JD // Can </a:t>
            </a:r>
            <a:r>
              <a:rPr lang="en-US" sz="1400" i="1" dirty="0" smtClean="0"/>
              <a:t>Drosophila </a:t>
            </a:r>
            <a:r>
              <a:rPr lang="en-US" sz="1400" i="1" dirty="0" err="1" smtClean="0"/>
              <a:t>melanogaster</a:t>
            </a:r>
            <a:r>
              <a:rPr lang="en-US" sz="1400" dirty="0" smtClean="0"/>
              <a:t> tell who’s who? </a:t>
            </a:r>
            <a:r>
              <a:rPr lang="en-US" sz="1400" dirty="0" err="1" smtClean="0"/>
              <a:t>PLoS</a:t>
            </a:r>
            <a:r>
              <a:rPr lang="en-US" sz="1400" dirty="0" smtClean="0"/>
              <a:t> ONE, 2018; 13(10): e0205043. Dataset </a:t>
            </a:r>
            <a:r>
              <a:rPr lang="en-US" sz="1400" u="sng" dirty="0" smtClean="0">
                <a:hlinkClick r:id="rId4"/>
              </a:rPr>
              <a:t>https://dataverse.scholarsportal.info/dataset.xhtml?persistentId=doi:10.5683/SP2/JP4WDF</a:t>
            </a:r>
            <a:r>
              <a:rPr lang="en-US" sz="1400" dirty="0" smtClean="0"/>
              <a:t> </a:t>
            </a:r>
            <a:endParaRPr lang="ru-RU" sz="1400" dirty="0" smtClean="0"/>
          </a:p>
          <a:p>
            <a:pPr marL="342900" lvl="0" indent="-342900">
              <a:buFont typeface="+mj-lt"/>
              <a:buAutoNum type="arabicPeriod" startAt="13"/>
            </a:pPr>
            <a:r>
              <a:rPr lang="en-US" sz="1400" dirty="0" smtClean="0"/>
              <a:t>M</a:t>
            </a:r>
            <a:r>
              <a:rPr lang="ru-RU" sz="1400" dirty="0" smtClean="0"/>
              <a:t>. </a:t>
            </a:r>
            <a:r>
              <a:rPr lang="en-US" sz="1400" dirty="0" err="1" smtClean="0"/>
              <a:t>Mozafari</a:t>
            </a:r>
            <a:r>
              <a:rPr lang="ru-RU" sz="1400" dirty="0" smtClean="0"/>
              <a:t>, </a:t>
            </a:r>
            <a:r>
              <a:rPr lang="en-US" sz="1400" dirty="0" err="1" smtClean="0"/>
              <a:t>SpykeTorch</a:t>
            </a:r>
            <a:r>
              <a:rPr lang="ru-RU" sz="1400" dirty="0" smtClean="0"/>
              <a:t> //  </a:t>
            </a:r>
            <a:r>
              <a:rPr lang="en-US" sz="1400" u="sng" dirty="0" smtClean="0">
                <a:hlinkClick r:id="rId5"/>
              </a:rPr>
              <a:t>https</a:t>
            </a:r>
            <a:r>
              <a:rPr lang="ru-RU" sz="1400" u="sng" dirty="0" smtClean="0">
                <a:hlinkClick r:id="rId5"/>
              </a:rPr>
              <a:t>://</a:t>
            </a:r>
            <a:r>
              <a:rPr lang="en-US" sz="1400" u="sng" dirty="0" err="1" smtClean="0">
                <a:hlinkClick r:id="rId5"/>
              </a:rPr>
              <a:t>github</a:t>
            </a:r>
            <a:r>
              <a:rPr lang="ru-RU" sz="1400" u="sng" dirty="0" smtClean="0">
                <a:hlinkClick r:id="rId5"/>
              </a:rPr>
              <a:t>.</a:t>
            </a:r>
            <a:r>
              <a:rPr lang="en-US" sz="1400" u="sng" dirty="0" smtClean="0">
                <a:hlinkClick r:id="rId5"/>
              </a:rPr>
              <a:t>com</a:t>
            </a:r>
            <a:r>
              <a:rPr lang="ru-RU" sz="1400" u="sng" dirty="0" smtClean="0">
                <a:hlinkClick r:id="rId5"/>
              </a:rPr>
              <a:t>/</a:t>
            </a:r>
            <a:r>
              <a:rPr lang="en-US" sz="1400" u="sng" dirty="0" err="1" smtClean="0">
                <a:hlinkClick r:id="rId5"/>
              </a:rPr>
              <a:t>miladmozafari</a:t>
            </a:r>
            <a:r>
              <a:rPr lang="ru-RU" sz="1400" u="sng" dirty="0" smtClean="0">
                <a:hlinkClick r:id="rId5"/>
              </a:rPr>
              <a:t>/</a:t>
            </a:r>
            <a:r>
              <a:rPr lang="en-US" sz="1400" u="sng" dirty="0" err="1" smtClean="0">
                <a:hlinkClick r:id="rId5"/>
              </a:rPr>
              <a:t>SpykeTorch</a:t>
            </a:r>
            <a:r>
              <a:rPr lang="ru-RU" sz="1400" dirty="0" smtClean="0"/>
              <a:t>.</a:t>
            </a:r>
            <a:endParaRPr lang="ru-RU" sz="1400" dirty="0"/>
          </a:p>
        </p:txBody>
      </p:sp>
      <p:sp>
        <p:nvSpPr>
          <p:cNvPr id="9"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0904"/>
            <a:ext cx="2769943" cy="415925"/>
          </a:xfrm>
        </p:spPr>
        <p:txBody>
          <a:bodyPr/>
          <a:lstStyle/>
          <a:p>
            <a:pPr algn="ctr"/>
            <a:r>
              <a:rPr lang="ru-RU" dirty="0" smtClean="0"/>
              <a:t>Факультет Компьютерных Наук</a:t>
            </a:r>
            <a:endParaRPr lang="ru-RU" dirty="0"/>
          </a:p>
        </p:txBody>
      </p:sp>
      <p:sp>
        <p:nvSpPr>
          <p:cNvPr id="12"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0904"/>
            <a:ext cx="2769943" cy="415925"/>
          </a:xfrm>
        </p:spPr>
        <p:txBody>
          <a:bodyPr/>
          <a:lstStyle/>
          <a:p>
            <a:pPr algn="ctr"/>
            <a:r>
              <a:rPr lang="ru-RU" dirty="0" smtClean="0"/>
              <a:t>Факультет Компьютерных Наук</a:t>
            </a:r>
            <a:endParaRPr lang="ru-RU" dirty="0"/>
          </a:p>
        </p:txBody>
      </p:sp>
      <p:sp>
        <p:nvSpPr>
          <p:cNvPr id="20"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4" name="Прямоугольник 3"/>
          <p:cNvSpPr/>
          <p:nvPr/>
        </p:nvSpPr>
        <p:spPr>
          <a:xfrm>
            <a:off x="5617028" y="5979886"/>
            <a:ext cx="6096000" cy="276999"/>
          </a:xfrm>
          <a:prstGeom prst="rect">
            <a:avLst/>
          </a:prstGeom>
        </p:spPr>
        <p:txBody>
          <a:bodyPr>
            <a:spAutoFit/>
          </a:bodyPr>
          <a:lstStyle/>
          <a:p>
            <a:r>
              <a:rPr lang="en-US" sz="1200" dirty="0" smtClean="0">
                <a:latin typeface="HSE Sans"/>
              </a:rPr>
              <a:t>https://github.com/kseniashilova/Study-of-structural-connectomes-of-visual-systems</a:t>
            </a:r>
            <a:endParaRPr lang="ru-RU" sz="1200" dirty="0"/>
          </a:p>
        </p:txBody>
      </p:sp>
      <p:pic>
        <p:nvPicPr>
          <p:cNvPr id="2049" name="Picture 1" descr="C:\Users\Пользователь\Desktop\_NEW_course_project\документы\документы2022\pic\snn.gif"/>
          <p:cNvPicPr>
            <a:picLocks noChangeAspect="1" noChangeArrowheads="1" noCrop="1"/>
          </p:cNvPicPr>
          <p:nvPr/>
        </p:nvPicPr>
        <p:blipFill>
          <a:blip r:embed="rId2"/>
          <a:srcRect/>
          <a:stretch>
            <a:fillRect/>
          </a:stretch>
        </p:blipFill>
        <p:spPr bwMode="auto">
          <a:xfrm>
            <a:off x="4022699" y="2513684"/>
            <a:ext cx="4122217" cy="1884145"/>
          </a:xfrm>
          <a:prstGeom prst="rect">
            <a:avLst/>
          </a:prstGeom>
          <a:noFill/>
        </p:spPr>
      </p:pic>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p:txBody>
          <a:bodyPr/>
          <a:lstStyle/>
          <a:p>
            <a:r>
              <a:rPr lang="ru-RU" dirty="0" smtClean="0"/>
              <a:t>Структурный коннектом</a:t>
            </a:r>
            <a:endParaRPr lang="ru-RU" dirty="0"/>
          </a:p>
        </p:txBody>
      </p:sp>
      <p:sp>
        <p:nvSpPr>
          <p:cNvPr id="5"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0904"/>
            <a:ext cx="2769943" cy="415925"/>
          </a:xfrm>
        </p:spPr>
        <p:txBody>
          <a:bodyPr/>
          <a:lstStyle/>
          <a:p>
            <a:pPr algn="ctr"/>
            <a:r>
              <a:rPr lang="ru-RU" dirty="0" smtClean="0"/>
              <a:t>Факультет Компьютерных Наук</a:t>
            </a:r>
            <a:endParaRPr lang="ru-RU" dirty="0"/>
          </a:p>
        </p:txBody>
      </p:sp>
      <p:sp>
        <p:nvSpPr>
          <p:cNvPr id="6"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12291" name="Picture 3" descr="C:\Users\Пользователь\Desktop\ксюша нис\report\презентация\pic\flyEM-logo_580x580.jpg"/>
          <p:cNvPicPr>
            <a:picLocks noChangeAspect="1" noChangeArrowheads="1"/>
          </p:cNvPicPr>
          <p:nvPr/>
        </p:nvPicPr>
        <p:blipFill>
          <a:blip r:embed="rId3"/>
          <a:srcRect/>
          <a:stretch>
            <a:fillRect/>
          </a:stretch>
        </p:blipFill>
        <p:spPr bwMode="auto">
          <a:xfrm>
            <a:off x="9892556" y="1076880"/>
            <a:ext cx="1855196" cy="1855196"/>
          </a:xfrm>
          <a:prstGeom prst="rect">
            <a:avLst/>
          </a:prstGeom>
          <a:noFill/>
        </p:spPr>
      </p:pic>
      <p:pic>
        <p:nvPicPr>
          <p:cNvPr id="12292" name="Picture 4" descr="C:\Users\Пользователь\Desktop\ксюша нис\report\презентация\pic\Connectome-flow-chart-horizontal_715x302.png"/>
          <p:cNvPicPr>
            <a:picLocks noChangeAspect="1" noChangeArrowheads="1"/>
          </p:cNvPicPr>
          <p:nvPr/>
        </p:nvPicPr>
        <p:blipFill>
          <a:blip r:embed="rId4"/>
          <a:srcRect/>
          <a:stretch>
            <a:fillRect/>
          </a:stretch>
        </p:blipFill>
        <p:spPr bwMode="auto">
          <a:xfrm>
            <a:off x="498860" y="2390068"/>
            <a:ext cx="5920605" cy="2501421"/>
          </a:xfrm>
          <a:prstGeom prst="rect">
            <a:avLst/>
          </a:prstGeom>
          <a:noFill/>
        </p:spPr>
      </p:pic>
      <p:sp>
        <p:nvSpPr>
          <p:cNvPr id="14"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498860" y="5065832"/>
            <a:ext cx="5291099" cy="544784"/>
          </a:xfrm>
        </p:spPr>
        <p:txBody>
          <a:bodyPr>
            <a:noAutofit/>
          </a:bodyPr>
          <a:lstStyle/>
          <a:p>
            <a:r>
              <a:rPr lang="en-US" sz="2000" dirty="0" smtClean="0">
                <a:latin typeface="HSE Sans"/>
              </a:rPr>
              <a:t>High-level connectome reconstruction pipeline</a:t>
            </a:r>
            <a:endParaRPr lang="ru-RU" sz="2000" dirty="0" smtClean="0"/>
          </a:p>
          <a:p>
            <a:endParaRPr lang="ru-RU" sz="2000" dirty="0"/>
          </a:p>
        </p:txBody>
      </p:sp>
      <p:sp>
        <p:nvSpPr>
          <p:cNvPr id="19" name="Текст 15">
            <a:extLst>
              <a:ext uri="{FF2B5EF4-FFF2-40B4-BE49-F238E27FC236}">
                <a16:creationId xmlns:a16="http://schemas.microsoft.com/office/drawing/2014/main" xmlns="" id="{50D06A58-9783-744B-8ED5-A490C825F5D6}"/>
              </a:ext>
            </a:extLst>
          </p:cNvPr>
          <p:cNvSpPr txBox="1">
            <a:spLocks/>
          </p:cNvSpPr>
          <p:nvPr/>
        </p:nvSpPr>
        <p:spPr>
          <a:xfrm>
            <a:off x="7863478" y="6313216"/>
            <a:ext cx="3639514" cy="241820"/>
          </a:xfrm>
          <a:prstGeom prst="rect">
            <a:avLst/>
          </a:prstGeom>
        </p:spPr>
        <p:txBody>
          <a:bodyPr lIns="0" tIns="0" rIns="0">
            <a:noAutofit/>
          </a:bodyPr>
          <a:lstStyle/>
          <a:p>
            <a:pPr lvl="0">
              <a:spcBef>
                <a:spcPts val="1000"/>
              </a:spcBef>
            </a:pPr>
            <a:r>
              <a:rPr lang="en-US" sz="1000" dirty="0" smtClean="0">
                <a:solidFill>
                  <a:srgbClr val="0E2D69"/>
                </a:solidFill>
                <a:latin typeface="HSE Sans"/>
              </a:rPr>
              <a:t>https://www.janelia.org/project-team/flyem/hemibrain</a:t>
            </a:r>
            <a:endParaRPr kumimoji="0" lang="ru-RU" sz="1000" b="0" i="0" u="none" strike="noStrike" kern="1200" cap="none" spc="0" normalizeH="0" baseline="0" noProof="0" dirty="0">
              <a:ln>
                <a:noFill/>
              </a:ln>
              <a:solidFill>
                <a:srgbClr val="0E2D69"/>
              </a:solidFill>
              <a:effectLst/>
              <a:uLnTx/>
              <a:uFillTx/>
              <a:latin typeface="HSE Sans" panose="02000000000000000000" pitchFamily="2" charset="0"/>
              <a:ea typeface="+mn-ea"/>
              <a:cs typeface="+mn-cs"/>
            </a:endParaRPr>
          </a:p>
        </p:txBody>
      </p:sp>
      <p:pic>
        <p:nvPicPr>
          <p:cNvPr id="20" name="EM Data Fly-Through_Trim.mp4">
            <a:hlinkClick r:id="" action="ppaction://media"/>
          </p:cNvPr>
          <p:cNvPicPr>
            <a:picLocks noRot="1" noChangeAspect="1"/>
          </p:cNvPicPr>
          <p:nvPr>
            <a:videoFile r:link="rId1"/>
          </p:nvPr>
        </p:nvPicPr>
        <p:blipFill>
          <a:blip r:embed="rId5"/>
          <a:stretch>
            <a:fillRect/>
          </a:stretch>
        </p:blipFill>
        <p:spPr>
          <a:xfrm>
            <a:off x="7032059" y="2776446"/>
            <a:ext cx="4715694" cy="3536770"/>
          </a:xfrm>
          <a:prstGeom prst="rect">
            <a:avLst/>
          </a:prstGeom>
        </p:spPr>
      </p:pic>
    </p:spTree>
    <p:extLst>
      <p:ext uri="{BB962C8B-B14F-4D97-AF65-F5344CB8AC3E}">
        <p14:creationId xmlns:p14="http://schemas.microsoft.com/office/powerpoint/2010/main" xmlns="" val="261385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ru-RU" dirty="0" smtClean="0"/>
              <a:t>Зрительная часть структурного коннектома</a:t>
            </a:r>
            <a:endParaRPr lang="ru-RU" dirty="0"/>
          </a:p>
        </p:txBody>
      </p:sp>
      <p:sp>
        <p:nvSpPr>
          <p:cNvPr id="14"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868267" y="5065832"/>
            <a:ext cx="4660996" cy="544784"/>
          </a:xfrm>
        </p:spPr>
        <p:txBody>
          <a:bodyPr>
            <a:noAutofit/>
          </a:bodyPr>
          <a:lstStyle/>
          <a:p>
            <a:r>
              <a:rPr lang="ru-RU" sz="1600" dirty="0" smtClean="0"/>
              <a:t>Строение зрительной системы                          (</a:t>
            </a:r>
            <a:r>
              <a:rPr lang="en-US" sz="1600" dirty="0" smtClean="0"/>
              <a:t>Retina</a:t>
            </a:r>
            <a:r>
              <a:rPr lang="ru-RU" sz="1600" dirty="0" smtClean="0"/>
              <a:t>, </a:t>
            </a:r>
            <a:r>
              <a:rPr lang="en-US" sz="1600" dirty="0" smtClean="0"/>
              <a:t>lamina</a:t>
            </a:r>
            <a:r>
              <a:rPr lang="ru-RU" sz="1600" dirty="0" smtClean="0"/>
              <a:t>, </a:t>
            </a:r>
            <a:r>
              <a:rPr lang="en-US" sz="1600" dirty="0" smtClean="0"/>
              <a:t>medulla</a:t>
            </a:r>
            <a:r>
              <a:rPr lang="ru-RU" sz="1600" dirty="0" smtClean="0"/>
              <a:t>, </a:t>
            </a:r>
            <a:r>
              <a:rPr lang="en-US" sz="1600" dirty="0" err="1" smtClean="0"/>
              <a:t>lobula</a:t>
            </a:r>
            <a:r>
              <a:rPr lang="ru-RU" sz="1600" dirty="0" smtClean="0"/>
              <a:t>, </a:t>
            </a:r>
            <a:r>
              <a:rPr lang="en-US" sz="1600" dirty="0" err="1" smtClean="0"/>
              <a:t>lobula</a:t>
            </a:r>
            <a:r>
              <a:rPr lang="en-US" sz="1600" dirty="0" smtClean="0"/>
              <a:t> plate</a:t>
            </a:r>
            <a:r>
              <a:rPr lang="ru-RU" sz="1600" dirty="0" smtClean="0"/>
              <a:t>)</a:t>
            </a:r>
            <a:endParaRPr lang="en-US" sz="1600" dirty="0" smtClean="0"/>
          </a:p>
        </p:txBody>
      </p:sp>
      <p:pic>
        <p:nvPicPr>
          <p:cNvPr id="28674" name="Picture 2" descr="C:\Users\Пользователь\Desktop\_NEW_course_project\документы\документы2022\pic\1_regions.PNG"/>
          <p:cNvPicPr>
            <a:picLocks noChangeAspect="1" noChangeArrowheads="1"/>
          </p:cNvPicPr>
          <p:nvPr/>
        </p:nvPicPr>
        <p:blipFill>
          <a:blip r:embed="rId2"/>
          <a:srcRect/>
          <a:stretch>
            <a:fillRect/>
          </a:stretch>
        </p:blipFill>
        <p:spPr bwMode="auto">
          <a:xfrm>
            <a:off x="868267" y="2224815"/>
            <a:ext cx="5688648" cy="2487428"/>
          </a:xfrm>
          <a:prstGeom prst="rect">
            <a:avLst/>
          </a:prstGeom>
          <a:noFill/>
        </p:spPr>
      </p:pic>
      <p:pic>
        <p:nvPicPr>
          <p:cNvPr id="13" name="Рисунок 12" descr="5270604edd43921b832904254bbc395e_ce_1200x630x0x101_fitted_1260x700.jpg"/>
          <p:cNvPicPr>
            <a:picLocks noChangeAspect="1"/>
          </p:cNvPicPr>
          <p:nvPr/>
        </p:nvPicPr>
        <p:blipFill>
          <a:blip r:embed="rId3"/>
          <a:stretch>
            <a:fillRect/>
          </a:stretch>
        </p:blipFill>
        <p:spPr>
          <a:xfrm>
            <a:off x="7028761" y="2288808"/>
            <a:ext cx="4616067" cy="2423435"/>
          </a:xfrm>
          <a:prstGeom prst="rect">
            <a:avLst/>
          </a:prstGeom>
        </p:spPr>
      </p:pic>
      <p:sp>
        <p:nvSpPr>
          <p:cNvPr id="15" name="Текст 15">
            <a:extLst>
              <a:ext uri="{FF2B5EF4-FFF2-40B4-BE49-F238E27FC236}">
                <a16:creationId xmlns:a16="http://schemas.microsoft.com/office/drawing/2014/main" xmlns="" id="{50D06A58-9783-744B-8ED5-A490C825F5D6}"/>
              </a:ext>
            </a:extLst>
          </p:cNvPr>
          <p:cNvSpPr txBox="1">
            <a:spLocks/>
          </p:cNvSpPr>
          <p:nvPr/>
        </p:nvSpPr>
        <p:spPr>
          <a:xfrm>
            <a:off x="8086383" y="5065832"/>
            <a:ext cx="2963538" cy="544784"/>
          </a:xfrm>
          <a:prstGeom prst="rect">
            <a:avLst/>
          </a:prstGeom>
        </p:spPr>
        <p:txBody>
          <a:bodyPr lIns="0" tIns="0" rIns="0">
            <a:noAutofit/>
          </a:bodyPr>
          <a:lstStyle/>
          <a:p>
            <a:pPr lvl="0">
              <a:spcBef>
                <a:spcPts val="1000"/>
              </a:spcBef>
            </a:pPr>
            <a:r>
              <a:rPr lang="en-US" sz="1600" dirty="0" smtClean="0">
                <a:latin typeface="HSE Sans"/>
              </a:rPr>
              <a:t>Drosophila </a:t>
            </a:r>
            <a:r>
              <a:rPr lang="en-US" sz="1600" dirty="0" err="1" smtClean="0">
                <a:latin typeface="HSE Sans"/>
              </a:rPr>
              <a:t>melanogaster</a:t>
            </a:r>
            <a:endParaRPr kumimoji="0" lang="ru-RU" sz="1600" b="0" i="0" u="none" strike="noStrike" kern="1200" cap="none" spc="0" normalizeH="0" baseline="0" noProof="0" dirty="0">
              <a:ln>
                <a:noFill/>
              </a:ln>
              <a:solidFill>
                <a:srgbClr val="0E2D69"/>
              </a:solidFill>
              <a:effectLst/>
              <a:uLnTx/>
              <a:uFillTx/>
              <a:latin typeface="HSE Sans" panose="02000000000000000000" pitchFamily="2" charset="0"/>
            </a:endParaRPr>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9" name="Прямоугольник 8"/>
          <p:cNvSpPr/>
          <p:nvPr/>
        </p:nvSpPr>
        <p:spPr>
          <a:xfrm>
            <a:off x="868267" y="5733726"/>
            <a:ext cx="6096000" cy="246221"/>
          </a:xfrm>
          <a:prstGeom prst="rect">
            <a:avLst/>
          </a:prstGeom>
        </p:spPr>
        <p:txBody>
          <a:bodyPr>
            <a:spAutoFit/>
          </a:bodyPr>
          <a:lstStyle/>
          <a:p>
            <a:pPr marL="342900" lvl="0" indent="-342900"/>
            <a:r>
              <a:rPr lang="en-US" sz="1000" dirty="0" smtClean="0">
                <a:latin typeface="HSE Sans"/>
              </a:rPr>
              <a:t>Shin-</a:t>
            </a:r>
            <a:r>
              <a:rPr lang="en-US" sz="1000" dirty="0" err="1" smtClean="0">
                <a:latin typeface="HSE Sans"/>
              </a:rPr>
              <a:t>ya</a:t>
            </a:r>
            <a:r>
              <a:rPr lang="en-US" sz="1000" dirty="0" smtClean="0">
                <a:latin typeface="HSE Sans"/>
              </a:rPr>
              <a:t> </a:t>
            </a:r>
            <a:r>
              <a:rPr lang="en-US" sz="1000" dirty="0" err="1" smtClean="0">
                <a:latin typeface="HSE Sans"/>
              </a:rPr>
              <a:t>Takemura</a:t>
            </a:r>
            <a:r>
              <a:rPr lang="en-US" sz="1000" dirty="0" smtClean="0">
                <a:latin typeface="HSE Sans"/>
              </a:rPr>
              <a:t> , Connectome of the fly visual circuitry // Microscopy, 2015 Feb; 64(1):37-44.</a:t>
            </a:r>
            <a:endParaRPr lang="ru-RU" sz="1000" dirty="0" smtClean="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err="1" smtClean="0"/>
              <a:t>Convolutional</a:t>
            </a:r>
            <a:r>
              <a:rPr lang="en-US" dirty="0" smtClean="0"/>
              <a:t>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6" name="Рисунок 5" descr="scheme2.jpg"/>
          <p:cNvPicPr/>
          <p:nvPr/>
        </p:nvPicPr>
        <p:blipFill>
          <a:blip r:embed="rId2" cstate="print"/>
          <a:stretch>
            <a:fillRect/>
          </a:stretch>
        </p:blipFill>
        <p:spPr>
          <a:xfrm>
            <a:off x="6942678" y="1173861"/>
            <a:ext cx="3786282" cy="5386197"/>
          </a:xfrm>
          <a:prstGeom prst="rect">
            <a:avLst/>
          </a:prstGeom>
        </p:spPr>
      </p:pic>
      <p:pic>
        <p:nvPicPr>
          <p:cNvPr id="7" name="Рисунок 6" descr="fly.png"/>
          <p:cNvPicPr/>
          <p:nvPr/>
        </p:nvPicPr>
        <p:blipFill>
          <a:blip r:embed="rId3" cstate="print"/>
          <a:stretch>
            <a:fillRect/>
          </a:stretch>
        </p:blipFill>
        <p:spPr>
          <a:xfrm>
            <a:off x="4144518" y="4655392"/>
            <a:ext cx="1695450" cy="1695450"/>
          </a:xfrm>
          <a:prstGeom prst="rect">
            <a:avLst/>
          </a:prstGeom>
        </p:spPr>
      </p:pic>
      <p:cxnSp>
        <p:nvCxnSpPr>
          <p:cNvPr id="13" name="Скругленная соединительная линия 12"/>
          <p:cNvCxnSpPr/>
          <p:nvPr/>
        </p:nvCxnSpPr>
        <p:spPr>
          <a:xfrm rot="5400000" flipH="1" flipV="1">
            <a:off x="4564375" y="1894327"/>
            <a:ext cx="2977906" cy="2084832"/>
          </a:xfrm>
          <a:prstGeom prst="curvedConnector3">
            <a:avLst>
              <a:gd name="adj1" fmla="val 61054"/>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5010912" y="2224815"/>
            <a:ext cx="1472597" cy="544784"/>
          </a:xfrm>
        </p:spPr>
        <p:txBody>
          <a:bodyPr>
            <a:noAutofit/>
          </a:bodyPr>
          <a:lstStyle/>
          <a:p>
            <a:r>
              <a:rPr lang="en-US" sz="1400" dirty="0" smtClean="0"/>
              <a:t>29 x 29 window</a:t>
            </a:r>
            <a:endParaRPr lang="ru-RU" sz="1400" dirty="0"/>
          </a:p>
        </p:txBody>
      </p:sp>
      <p:sp>
        <p:nvSpPr>
          <p:cNvPr id="22"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755905" y="2414017"/>
            <a:ext cx="3572256" cy="2011680"/>
          </a:xfrm>
        </p:spPr>
        <p:txBody>
          <a:bodyPr>
            <a:noAutofit/>
          </a:bodyPr>
          <a:lstStyle/>
          <a:p>
            <a:r>
              <a:rPr lang="ru-RU" sz="1600" dirty="0" err="1" smtClean="0"/>
              <a:t>Сверточная</a:t>
            </a:r>
            <a:r>
              <a:rPr lang="ru-RU" sz="1600" dirty="0" smtClean="0"/>
              <a:t> нейронная сеть </a:t>
            </a:r>
            <a:r>
              <a:rPr lang="en-US" sz="1600" dirty="0" smtClean="0"/>
              <a:t>[</a:t>
            </a:r>
            <a:r>
              <a:rPr lang="ru-RU" sz="1600" dirty="0" smtClean="0"/>
              <a:t>8</a:t>
            </a:r>
            <a:r>
              <a:rPr lang="en-US" sz="1600" dirty="0" smtClean="0"/>
              <a:t>] </a:t>
            </a:r>
            <a:r>
              <a:rPr lang="ru-RU" sz="1600" dirty="0" smtClean="0"/>
              <a:t>построена на основе архитектуры зрительной части нервной системы </a:t>
            </a:r>
            <a:r>
              <a:rPr lang="en-US" sz="1600" dirty="0" smtClean="0"/>
              <a:t>Drosophila </a:t>
            </a:r>
            <a:r>
              <a:rPr lang="en-US" sz="1600" dirty="0" err="1" smtClean="0"/>
              <a:t>melanogaster</a:t>
            </a:r>
            <a:r>
              <a:rPr lang="en-US" sz="1600" dirty="0" smtClean="0"/>
              <a:t>. </a:t>
            </a:r>
            <a:endParaRPr lang="ru-RU" sz="1600" dirty="0" smtClean="0"/>
          </a:p>
          <a:p>
            <a:r>
              <a:rPr lang="ru-RU" sz="1600" dirty="0" smtClean="0"/>
              <a:t>Однако, импульсная нейронная сеть является более биологически правдоподобной. </a:t>
            </a:r>
            <a:endParaRPr lang="ru-RU" sz="1600" dirty="0"/>
          </a:p>
        </p:txBody>
      </p:sp>
      <p:sp>
        <p:nvSpPr>
          <p:cNvPr id="10" name="Прямоугольник 9"/>
          <p:cNvSpPr/>
          <p:nvPr/>
        </p:nvSpPr>
        <p:spPr>
          <a:xfrm>
            <a:off x="307340" y="6350842"/>
            <a:ext cx="7674356" cy="230832"/>
          </a:xfrm>
          <a:prstGeom prst="rect">
            <a:avLst/>
          </a:prstGeom>
        </p:spPr>
        <p:txBody>
          <a:bodyPr wrap="square">
            <a:spAutoFit/>
          </a:bodyPr>
          <a:lstStyle/>
          <a:p>
            <a:r>
              <a:rPr lang="en-US" sz="900" dirty="0" smtClean="0">
                <a:latin typeface="HSE Sans"/>
              </a:rPr>
              <a:t>Schneider J, </a:t>
            </a:r>
            <a:r>
              <a:rPr lang="en-US" sz="900" dirty="0" err="1" smtClean="0">
                <a:latin typeface="HSE Sans"/>
              </a:rPr>
              <a:t>Murali</a:t>
            </a:r>
            <a:r>
              <a:rPr lang="en-US" sz="900" dirty="0" smtClean="0">
                <a:latin typeface="HSE Sans"/>
              </a:rPr>
              <a:t> N, Taylor GW, Levine JD // Can </a:t>
            </a:r>
            <a:r>
              <a:rPr lang="en-US" sz="900" i="1" dirty="0" smtClean="0">
                <a:latin typeface="HSE Sans"/>
              </a:rPr>
              <a:t>Drosophila </a:t>
            </a:r>
            <a:r>
              <a:rPr lang="en-US" sz="900" i="1" dirty="0" err="1" smtClean="0">
                <a:latin typeface="HSE Sans"/>
              </a:rPr>
              <a:t>melanogaster</a:t>
            </a:r>
            <a:r>
              <a:rPr lang="en-US" sz="900" dirty="0" smtClean="0">
                <a:latin typeface="HSE Sans"/>
              </a:rPr>
              <a:t> tell who’s who? </a:t>
            </a:r>
            <a:r>
              <a:rPr lang="en-US" sz="900" dirty="0" err="1" smtClean="0">
                <a:latin typeface="HSE Sans"/>
              </a:rPr>
              <a:t>PLoS</a:t>
            </a:r>
            <a:r>
              <a:rPr lang="en-US" sz="900" dirty="0" smtClean="0">
                <a:latin typeface="HSE Sans"/>
              </a:rPr>
              <a:t> ONE, 2018; 13(10): e0205043</a:t>
            </a:r>
            <a:endParaRPr lang="ru-RU" sz="9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a:t>
            </a:r>
            <a:r>
              <a:rPr lang="en-US" dirty="0" smtClean="0"/>
              <a:t>Network</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8193" name="Picture 1" descr="C:\Users\Пользователь\Desktop\_NEW_course_project\документы\документы2022\pic\InkedASNN_LI.jpg"/>
          <p:cNvPicPr>
            <a:picLocks noChangeAspect="1" noChangeArrowheads="1"/>
          </p:cNvPicPr>
          <p:nvPr/>
        </p:nvPicPr>
        <p:blipFill>
          <a:blip r:embed="rId2"/>
          <a:srcRect/>
          <a:stretch>
            <a:fillRect/>
          </a:stretch>
        </p:blipFill>
        <p:spPr bwMode="auto">
          <a:xfrm>
            <a:off x="923454" y="3628237"/>
            <a:ext cx="3571367" cy="2278442"/>
          </a:xfrm>
          <a:prstGeom prst="rect">
            <a:avLst/>
          </a:prstGeom>
          <a:noFill/>
        </p:spPr>
      </p:pic>
      <p:pic>
        <p:nvPicPr>
          <p:cNvPr id="8194" name="Picture 2" descr="C:\Users\Пользователь\Desktop\_NEW_course_project\документы\документы2022\pic\neuron.png"/>
          <p:cNvPicPr>
            <a:picLocks noChangeAspect="1" noChangeArrowheads="1"/>
          </p:cNvPicPr>
          <p:nvPr/>
        </p:nvPicPr>
        <p:blipFill>
          <a:blip r:embed="rId3"/>
          <a:srcRect/>
          <a:stretch>
            <a:fillRect/>
          </a:stretch>
        </p:blipFill>
        <p:spPr bwMode="auto">
          <a:xfrm>
            <a:off x="5007428" y="2084508"/>
            <a:ext cx="6386286" cy="2878741"/>
          </a:xfrm>
          <a:prstGeom prst="rect">
            <a:avLst/>
          </a:prstGeom>
          <a:noFill/>
        </p:spPr>
      </p:pic>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7" name="Рисунок 6" descr="intensity_to_latency.PNG"/>
          <p:cNvPicPr/>
          <p:nvPr/>
        </p:nvPicPr>
        <p:blipFill>
          <a:blip r:embed="rId2" cstate="print"/>
          <a:stretch>
            <a:fillRect/>
          </a:stretch>
        </p:blipFill>
        <p:spPr>
          <a:xfrm>
            <a:off x="6374034" y="3026010"/>
            <a:ext cx="5020376" cy="1171739"/>
          </a:xfrm>
          <a:prstGeom prst="rect">
            <a:avLst/>
          </a:prstGeom>
        </p:spPr>
      </p:pic>
      <p:sp>
        <p:nvSpPr>
          <p:cNvPr id="8"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816865" y="2497206"/>
            <a:ext cx="5266943" cy="2977001"/>
          </a:xfrm>
        </p:spPr>
        <p:txBody>
          <a:bodyPr>
            <a:noAutofit/>
          </a:bodyPr>
          <a:lstStyle/>
          <a:p>
            <a:r>
              <a:rPr lang="ru-RU" sz="1600" b="1" dirty="0" smtClean="0"/>
              <a:t>Схема кодирования: </a:t>
            </a:r>
          </a:p>
          <a:p>
            <a:r>
              <a:rPr lang="ru-RU" sz="1600" dirty="0" smtClean="0"/>
              <a:t>В работе используется </a:t>
            </a:r>
            <a:r>
              <a:rPr lang="en-US" sz="1600" dirty="0" smtClean="0"/>
              <a:t>intensity</a:t>
            </a:r>
            <a:r>
              <a:rPr lang="ru-RU" sz="1600" dirty="0" smtClean="0"/>
              <a:t>-</a:t>
            </a:r>
            <a:r>
              <a:rPr lang="en-US" sz="1600" dirty="0" smtClean="0"/>
              <a:t>to</a:t>
            </a:r>
            <a:r>
              <a:rPr lang="ru-RU" sz="1600" dirty="0" smtClean="0"/>
              <a:t>-</a:t>
            </a:r>
            <a:r>
              <a:rPr lang="en-US" sz="1600" dirty="0" smtClean="0"/>
              <a:t>latency</a:t>
            </a:r>
            <a:r>
              <a:rPr lang="ru-RU" sz="1600" dirty="0" smtClean="0"/>
              <a:t> </a:t>
            </a:r>
            <a:r>
              <a:rPr lang="ru-RU" sz="1600" dirty="0" smtClean="0"/>
              <a:t>схема </a:t>
            </a:r>
            <a:r>
              <a:rPr lang="ru-RU" sz="1600" dirty="0" smtClean="0"/>
              <a:t>кодирования входных данных, которая позволяет представлять интенсивность соответствующего нейрону значения с помощью времени испускания нейроном спайка. Чем интенсивней значение на изображении, тем раньше испускается импульс кодирующим нейроном. </a:t>
            </a:r>
            <a:endParaRPr lang="ru-RU" sz="1600" dirty="0"/>
          </a:p>
        </p:txBody>
      </p:sp>
      <p:sp>
        <p:nvSpPr>
          <p:cNvPr id="9" name="Прямоугольник 8"/>
          <p:cNvSpPr/>
          <p:nvPr/>
        </p:nvSpPr>
        <p:spPr>
          <a:xfrm>
            <a:off x="6556914" y="4451664"/>
            <a:ext cx="5327938" cy="553998"/>
          </a:xfrm>
          <a:prstGeom prst="rect">
            <a:avLst/>
          </a:prstGeom>
        </p:spPr>
        <p:txBody>
          <a:bodyPr wrap="square">
            <a:spAutoFit/>
          </a:bodyPr>
          <a:lstStyle/>
          <a:p>
            <a:r>
              <a:rPr lang="en-US" sz="1000" dirty="0" err="1" smtClean="0">
                <a:latin typeface="HSE Sans"/>
              </a:rPr>
              <a:t>Evangelos</a:t>
            </a:r>
            <a:r>
              <a:rPr lang="en-US" sz="1000" dirty="0" smtClean="0">
                <a:latin typeface="HSE Sans"/>
              </a:rPr>
              <a:t> </a:t>
            </a:r>
            <a:r>
              <a:rPr lang="en-US" sz="1000" dirty="0" err="1" smtClean="0">
                <a:latin typeface="HSE Sans"/>
              </a:rPr>
              <a:t>Stromatias</a:t>
            </a:r>
            <a:r>
              <a:rPr lang="en-US" sz="1000" dirty="0" smtClean="0">
                <a:latin typeface="HSE Sans"/>
              </a:rPr>
              <a:t>, Miguel Soto, </a:t>
            </a:r>
            <a:r>
              <a:rPr lang="en-US" sz="1000" dirty="0" err="1" smtClean="0">
                <a:latin typeface="HSE Sans"/>
              </a:rPr>
              <a:t>Tersa</a:t>
            </a:r>
            <a:r>
              <a:rPr lang="en-US" sz="1000" dirty="0" smtClean="0">
                <a:latin typeface="HSE Sans"/>
              </a:rPr>
              <a:t> </a:t>
            </a:r>
            <a:r>
              <a:rPr lang="en-US" sz="1000" dirty="0" err="1" smtClean="0">
                <a:latin typeface="HSE Sans"/>
              </a:rPr>
              <a:t>Serano-Gotarredona</a:t>
            </a:r>
            <a:r>
              <a:rPr lang="en-US" sz="1000" dirty="0" smtClean="0">
                <a:latin typeface="HSE Sans"/>
              </a:rPr>
              <a:t>, </a:t>
            </a:r>
            <a:r>
              <a:rPr lang="en-US" sz="1000" dirty="0" err="1" smtClean="0">
                <a:latin typeface="HSE Sans"/>
              </a:rPr>
              <a:t>Bernabe</a:t>
            </a:r>
            <a:r>
              <a:rPr lang="en-US" sz="1000" dirty="0" smtClean="0">
                <a:latin typeface="HSE Sans"/>
              </a:rPr>
              <a:t> Linares-</a:t>
            </a:r>
            <a:r>
              <a:rPr lang="en-US" sz="1000" dirty="0" err="1" smtClean="0">
                <a:latin typeface="HSE Sans"/>
              </a:rPr>
              <a:t>Barranco</a:t>
            </a:r>
            <a:r>
              <a:rPr lang="en-US" sz="1000" dirty="0" smtClean="0">
                <a:latin typeface="HSE Sans"/>
              </a:rPr>
              <a:t>, An Event-Driven Classifier for Spiking Neural Networks Fed with Synthetic or Dynamic Vision Sensor Data // Frontiers in Neuroscience, June 2017, 11:350</a:t>
            </a:r>
            <a:endParaRPr lang="ru-RU" sz="10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9" name="Текст 8"/>
          <p:cNvSpPr>
            <a:spLocks noGrp="1"/>
          </p:cNvSpPr>
          <p:nvPr>
            <p:ph type="body" sz="quarter" idx="12"/>
          </p:nvPr>
        </p:nvSpPr>
        <p:spPr/>
        <p:txBody>
          <a:bodyPr>
            <a:normAutofit/>
          </a:bodyPr>
          <a:lstStyle/>
          <a:p>
            <a:r>
              <a:rPr lang="ru-RU" sz="1600" b="1" dirty="0" smtClean="0"/>
              <a:t>Распространение сигнала:</a:t>
            </a:r>
            <a:endParaRPr lang="ru-RU" sz="1600" dirty="0" smtClean="0"/>
          </a:p>
          <a:p>
            <a:r>
              <a:rPr lang="ru-RU" sz="1600" dirty="0" smtClean="0"/>
              <a:t>Обучаемые слои </a:t>
            </a:r>
            <a:r>
              <a:rPr lang="en-US" sz="1600" dirty="0" smtClean="0"/>
              <a:t>SNN </a:t>
            </a:r>
            <a:r>
              <a:rPr lang="ru-RU" sz="1600" dirty="0" smtClean="0"/>
              <a:t>содержат так называемые </a:t>
            </a:r>
            <a:r>
              <a:rPr lang="en-US" sz="1600" dirty="0" smtClean="0"/>
              <a:t>integrate</a:t>
            </a:r>
            <a:r>
              <a:rPr lang="ru-RU" sz="1600" dirty="0" smtClean="0"/>
              <a:t>-</a:t>
            </a:r>
            <a:r>
              <a:rPr lang="en-US" sz="1600" dirty="0" smtClean="0"/>
              <a:t>and</a:t>
            </a:r>
            <a:r>
              <a:rPr lang="ru-RU" sz="1600" dirty="0" smtClean="0"/>
              <a:t>-</a:t>
            </a:r>
            <a:r>
              <a:rPr lang="en-US" sz="1600" dirty="0" smtClean="0"/>
              <a:t>fire</a:t>
            </a:r>
            <a:r>
              <a:rPr lang="ru-RU" sz="1600" dirty="0" smtClean="0"/>
              <a:t> (</a:t>
            </a:r>
            <a:r>
              <a:rPr lang="en-US" sz="1600" dirty="0" smtClean="0"/>
              <a:t>IF</a:t>
            </a:r>
            <a:r>
              <a:rPr lang="ru-RU" sz="1600" dirty="0" smtClean="0"/>
              <a:t>) нейроны. </a:t>
            </a:r>
            <a:r>
              <a:rPr lang="en-US" sz="1600" dirty="0" smtClean="0"/>
              <a:t>IF</a:t>
            </a:r>
            <a:r>
              <a:rPr lang="ru-RU" sz="1600" dirty="0" smtClean="0"/>
              <a:t> нейроны являются нейронами, подобными биологическим, так как способны накапливать потенциал и испускать импульс при достижении некоторого порогового значения потенциала.</a:t>
            </a:r>
            <a:endParaRPr lang="ru-RU" sz="1600" dirty="0"/>
          </a:p>
        </p:txBody>
      </p:sp>
      <p:pic>
        <p:nvPicPr>
          <p:cNvPr id="7" name="Рисунок 6" descr="spikes.jpg"/>
          <p:cNvPicPr/>
          <p:nvPr/>
        </p:nvPicPr>
        <p:blipFill>
          <a:blip r:embed="rId2" cstate="print"/>
          <a:stretch>
            <a:fillRect/>
          </a:stretch>
        </p:blipFill>
        <p:spPr>
          <a:xfrm>
            <a:off x="585897" y="4203489"/>
            <a:ext cx="4983447" cy="2091153"/>
          </a:xfrm>
          <a:prstGeom prst="rect">
            <a:avLst/>
          </a:prstGeom>
        </p:spPr>
      </p:pic>
      <p:pic>
        <p:nvPicPr>
          <p:cNvPr id="8" name="Рисунок 7" descr="potential.png"/>
          <p:cNvPicPr/>
          <p:nvPr/>
        </p:nvPicPr>
        <p:blipFill>
          <a:blip r:embed="rId3" cstate="print"/>
          <a:stretch>
            <a:fillRect/>
          </a:stretch>
        </p:blipFill>
        <p:spPr>
          <a:xfrm>
            <a:off x="7014686" y="2224815"/>
            <a:ext cx="4299489" cy="3212430"/>
          </a:xfrm>
          <a:prstGeom prst="rect">
            <a:avLst/>
          </a:prstGeom>
        </p:spPr>
      </p:pic>
      <p:sp>
        <p:nvSpPr>
          <p:cNvPr id="10" name="Прямоугольник 9"/>
          <p:cNvSpPr/>
          <p:nvPr/>
        </p:nvSpPr>
        <p:spPr>
          <a:xfrm>
            <a:off x="5640497" y="6048421"/>
            <a:ext cx="6096000" cy="246221"/>
          </a:xfrm>
          <a:prstGeom prst="rect">
            <a:avLst/>
          </a:prstGeom>
        </p:spPr>
        <p:txBody>
          <a:bodyPr>
            <a:spAutoFit/>
          </a:bodyPr>
          <a:lstStyle/>
          <a:p>
            <a:pPr marL="342900" lvl="0" indent="-342900"/>
            <a:r>
              <a:rPr lang="en-US" sz="1000" dirty="0" err="1" smtClean="0">
                <a:latin typeface="HSE Sans"/>
              </a:rPr>
              <a:t>Shikhar</a:t>
            </a:r>
            <a:r>
              <a:rPr lang="en-US" sz="1000" dirty="0" smtClean="0">
                <a:latin typeface="HSE Sans"/>
              </a:rPr>
              <a:t> Gupta, Spiking-Neural-Network// </a:t>
            </a:r>
            <a:r>
              <a:rPr lang="en-US" sz="1000" u="sng" dirty="0" smtClean="0">
                <a:latin typeface="HSE Sans"/>
                <a:hlinkClick r:id="rId4"/>
              </a:rPr>
              <a:t>https://github.com/Shikhargupta/Spiking-Neural-Network</a:t>
            </a:r>
            <a:r>
              <a:rPr lang="en-US" sz="1000" dirty="0" smtClean="0">
                <a:latin typeface="HSE Sans"/>
              </a:rPr>
              <a:t> </a:t>
            </a:r>
            <a:endParaRPr lang="ru-RU" sz="1000" dirty="0" smtClean="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sp>
        <p:nvSpPr>
          <p:cNvPr id="9" name="Текст 8"/>
          <p:cNvSpPr>
            <a:spLocks noGrp="1"/>
          </p:cNvSpPr>
          <p:nvPr>
            <p:ph type="body" sz="quarter" idx="12"/>
          </p:nvPr>
        </p:nvSpPr>
        <p:spPr/>
        <p:txBody>
          <a:bodyPr>
            <a:normAutofit/>
          </a:bodyPr>
          <a:lstStyle/>
          <a:p>
            <a:r>
              <a:rPr lang="ru-RU" sz="1600" b="1" dirty="0" smtClean="0"/>
              <a:t>Обучение </a:t>
            </a:r>
            <a:r>
              <a:rPr lang="en-US" sz="1600" b="1" dirty="0" smtClean="0"/>
              <a:t>SNN</a:t>
            </a:r>
            <a:r>
              <a:rPr lang="ru-RU" sz="1600" b="1" dirty="0" smtClean="0"/>
              <a:t>:</a:t>
            </a:r>
            <a:endParaRPr lang="ru-RU" sz="1600" dirty="0" smtClean="0"/>
          </a:p>
          <a:p>
            <a:r>
              <a:rPr lang="ru-RU" sz="1600" dirty="0" smtClean="0"/>
              <a:t>Для обучения </a:t>
            </a:r>
            <a:r>
              <a:rPr lang="en-US" sz="1600" dirty="0" smtClean="0"/>
              <a:t>SNN </a:t>
            </a:r>
            <a:r>
              <a:rPr lang="ru-RU" sz="1600" dirty="0" smtClean="0"/>
              <a:t>используется </a:t>
            </a:r>
            <a:r>
              <a:rPr lang="en-US" sz="1600" dirty="0" smtClean="0"/>
              <a:t>reward</a:t>
            </a:r>
            <a:r>
              <a:rPr lang="ru-RU" sz="1600" dirty="0" smtClean="0"/>
              <a:t>-</a:t>
            </a:r>
            <a:r>
              <a:rPr lang="en-US" sz="1600" dirty="0" smtClean="0"/>
              <a:t>modulated spike</a:t>
            </a:r>
            <a:r>
              <a:rPr lang="ru-RU" sz="1600" dirty="0" smtClean="0"/>
              <a:t>-</a:t>
            </a:r>
            <a:r>
              <a:rPr lang="en-US" sz="1600" dirty="0" smtClean="0"/>
              <a:t>timing</a:t>
            </a:r>
            <a:r>
              <a:rPr lang="ru-RU" sz="1600" dirty="0" smtClean="0"/>
              <a:t>-</a:t>
            </a:r>
            <a:r>
              <a:rPr lang="en-US" sz="1600" dirty="0" smtClean="0"/>
              <a:t>dependent plasticity</a:t>
            </a:r>
            <a:r>
              <a:rPr lang="ru-RU" sz="1600" dirty="0" smtClean="0"/>
              <a:t> (</a:t>
            </a:r>
            <a:r>
              <a:rPr lang="en-US" sz="1600" dirty="0" smtClean="0"/>
              <a:t>R</a:t>
            </a:r>
            <a:r>
              <a:rPr lang="ru-RU" sz="1600" dirty="0" smtClean="0"/>
              <a:t>-</a:t>
            </a:r>
            <a:r>
              <a:rPr lang="en-US" sz="1600" dirty="0" smtClean="0"/>
              <a:t>STDP</a:t>
            </a:r>
            <a:r>
              <a:rPr lang="ru-RU" sz="1600" dirty="0" smtClean="0"/>
              <a:t>) правило, которое корректирует веса обучаемых слоев с помощью сигнала вознаграждения (в случае правильного ответа) или наказания (в случае неправильного ответа). </a:t>
            </a:r>
            <a:endParaRPr lang="en-US" sz="1600" dirty="0" smtClean="0"/>
          </a:p>
          <a:p>
            <a:endParaRPr lang="en-US" sz="1600" dirty="0" smtClean="0"/>
          </a:p>
          <a:p>
            <a:r>
              <a:rPr lang="ru-RU" sz="1600" dirty="0" smtClean="0"/>
              <a:t>Такой механизм биологически правдоподобен, так как демонстрирует механизм выплеска </a:t>
            </a:r>
            <a:r>
              <a:rPr lang="ru-RU" sz="1600" dirty="0" err="1" smtClean="0"/>
              <a:t>веществ-нейромедиаторов</a:t>
            </a:r>
            <a:r>
              <a:rPr lang="ru-RU" sz="1600" dirty="0" smtClean="0"/>
              <a:t> таких как дофамин (</a:t>
            </a:r>
            <a:r>
              <a:rPr lang="ru-RU" sz="1600" dirty="0" err="1" smtClean="0"/>
              <a:t>Dopamine</a:t>
            </a:r>
            <a:r>
              <a:rPr lang="ru-RU" sz="1600" dirty="0" smtClean="0"/>
              <a:t>, DA) и Ацетилхолин (</a:t>
            </a:r>
            <a:r>
              <a:rPr lang="ru-RU" sz="1600" dirty="0" err="1" smtClean="0"/>
              <a:t>Acetylcholine</a:t>
            </a:r>
            <a:r>
              <a:rPr lang="ru-RU" sz="1600" dirty="0" smtClean="0"/>
              <a:t>, </a:t>
            </a:r>
            <a:r>
              <a:rPr lang="en-US" sz="1600" dirty="0" err="1" smtClean="0">
                <a:latin typeface="HSE Sans"/>
              </a:rPr>
              <a:t>ACh</a:t>
            </a:r>
            <a:r>
              <a:rPr lang="ru-RU" sz="1600" dirty="0" smtClean="0"/>
              <a:t>), которые корректируют распространение импульса.</a:t>
            </a:r>
          </a:p>
          <a:p>
            <a:endParaRPr lang="ru-RU" sz="1600" dirty="0"/>
          </a:p>
        </p:txBody>
      </p:sp>
      <p:pic>
        <p:nvPicPr>
          <p:cNvPr id="7" name="Рисунок 6" descr="stdp.jpg"/>
          <p:cNvPicPr/>
          <p:nvPr/>
        </p:nvPicPr>
        <p:blipFill>
          <a:blip r:embed="rId2" cstate="print"/>
          <a:srcRect r="-8230" b="68208"/>
          <a:stretch>
            <a:fillRect/>
          </a:stretch>
        </p:blipFill>
        <p:spPr>
          <a:xfrm>
            <a:off x="6083808" y="2646037"/>
            <a:ext cx="5737275" cy="2214006"/>
          </a:xfrm>
          <a:prstGeom prst="rect">
            <a:avLst/>
          </a:prstGeom>
        </p:spPr>
      </p:pic>
      <p:sp>
        <p:nvSpPr>
          <p:cNvPr id="10" name="Прямоугольник 9"/>
          <p:cNvSpPr/>
          <p:nvPr/>
        </p:nvSpPr>
        <p:spPr>
          <a:xfrm>
            <a:off x="6083808" y="5107256"/>
            <a:ext cx="5843650" cy="400110"/>
          </a:xfrm>
          <a:prstGeom prst="rect">
            <a:avLst/>
          </a:prstGeom>
        </p:spPr>
        <p:txBody>
          <a:bodyPr wrap="square">
            <a:spAutoFit/>
          </a:bodyPr>
          <a:lstStyle/>
          <a:p>
            <a:pPr marL="342900" lvl="0" indent="-342900"/>
            <a:r>
              <a:rPr lang="en-US" sz="1000" dirty="0" smtClean="0">
                <a:latin typeface="HSE Sans"/>
              </a:rPr>
              <a:t>N. </a:t>
            </a:r>
            <a:r>
              <a:rPr lang="en-US" sz="1000" dirty="0" err="1" smtClean="0">
                <a:latin typeface="HSE Sans"/>
              </a:rPr>
              <a:t>Fremaux</a:t>
            </a:r>
            <a:r>
              <a:rPr lang="en-US" sz="1000" dirty="0" smtClean="0">
                <a:latin typeface="HSE Sans"/>
              </a:rPr>
              <a:t>, W. Gerstner, </a:t>
            </a:r>
            <a:r>
              <a:rPr lang="en-US" sz="1000" dirty="0" err="1" smtClean="0">
                <a:latin typeface="HSE Sans"/>
              </a:rPr>
              <a:t>Neuromodulated</a:t>
            </a:r>
            <a:r>
              <a:rPr lang="en-US" sz="1000" dirty="0" smtClean="0">
                <a:latin typeface="HSE Sans"/>
              </a:rPr>
              <a:t> spike-timing-dependent plasticity, and theory of  </a:t>
            </a:r>
            <a:endParaRPr lang="ru-RU" sz="1000" dirty="0" smtClean="0">
              <a:latin typeface="HSE Sans"/>
            </a:endParaRPr>
          </a:p>
          <a:p>
            <a:pPr marL="342900" lvl="0" indent="-342900"/>
            <a:r>
              <a:rPr lang="en-US" sz="1000" dirty="0" smtClean="0">
                <a:latin typeface="HSE Sans"/>
              </a:rPr>
              <a:t>three-factor</a:t>
            </a:r>
            <a:r>
              <a:rPr lang="ru-RU" sz="1000" dirty="0" smtClean="0">
                <a:latin typeface="HSE Sans"/>
              </a:rPr>
              <a:t> </a:t>
            </a:r>
            <a:r>
              <a:rPr lang="en-US" sz="1000" dirty="0" smtClean="0">
                <a:latin typeface="HSE Sans"/>
              </a:rPr>
              <a:t>learning </a:t>
            </a:r>
            <a:r>
              <a:rPr lang="en-US" sz="1000" dirty="0" smtClean="0">
                <a:latin typeface="HSE Sans"/>
              </a:rPr>
              <a:t>rules // Frontiers in neural circuits, 2016 Jan; 9:85</a:t>
            </a:r>
            <a:endParaRPr lang="ru-RU" sz="1000" dirty="0" smtClean="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xmlns="" id="{8219D05C-99A7-9C48-B903-118CF3BA60CA}"/>
              </a:ext>
            </a:extLst>
          </p:cNvPr>
          <p:cNvSpPr>
            <a:spLocks noGrp="1"/>
          </p:cNvSpPr>
          <p:nvPr>
            <p:ph type="title"/>
          </p:nvPr>
        </p:nvSpPr>
        <p:spPr>
          <a:xfrm>
            <a:off x="585897" y="1447790"/>
            <a:ext cx="5971017" cy="777025"/>
          </a:xfrm>
        </p:spPr>
        <p:txBody>
          <a:bodyPr/>
          <a:lstStyle/>
          <a:p>
            <a:r>
              <a:rPr lang="en-US" dirty="0" smtClean="0"/>
              <a:t>Spiking Neural Network “</a:t>
            </a:r>
            <a:r>
              <a:rPr lang="en-US" dirty="0" err="1" smtClean="0"/>
              <a:t>flyeye</a:t>
            </a:r>
            <a:r>
              <a:rPr lang="en-US" dirty="0" smtClean="0"/>
              <a:t>”</a:t>
            </a:r>
            <a:endParaRPr lang="ru-RU" dirty="0"/>
          </a:p>
        </p:txBody>
      </p:sp>
      <p:sp>
        <p:nvSpPr>
          <p:cNvPr id="12" name="Текст 4">
            <a:extLst>
              <a:ext uri="{FF2B5EF4-FFF2-40B4-BE49-F238E27FC236}">
                <a16:creationId xmlns:a16="http://schemas.microsoft.com/office/drawing/2014/main" xmlns="" id="{C612FDF3-830C-8745-A254-C8DF29B6C387}"/>
              </a:ext>
            </a:extLst>
          </p:cNvPr>
          <p:cNvSpPr>
            <a:spLocks noGrp="1"/>
          </p:cNvSpPr>
          <p:nvPr>
            <p:ph type="body" sz="quarter" idx="13"/>
          </p:nvPr>
        </p:nvSpPr>
        <p:spPr>
          <a:xfrm>
            <a:off x="3313865" y="548720"/>
            <a:ext cx="2769943" cy="415925"/>
          </a:xfrm>
        </p:spPr>
        <p:txBody>
          <a:bodyPr/>
          <a:lstStyle/>
          <a:p>
            <a:pPr algn="ctr"/>
            <a:r>
              <a:rPr lang="ru-RU" dirty="0" smtClean="0"/>
              <a:t>Факультет Компьютерных Наук</a:t>
            </a:r>
            <a:endParaRPr lang="ru-RU" dirty="0"/>
          </a:p>
        </p:txBody>
      </p:sp>
      <p:sp>
        <p:nvSpPr>
          <p:cNvPr id="18" name="Текст 5">
            <a:extLst>
              <a:ext uri="{FF2B5EF4-FFF2-40B4-BE49-F238E27FC236}">
                <a16:creationId xmlns:a16="http://schemas.microsoft.com/office/drawing/2014/main" xmlns="" id="{40682799-9A38-414D-BD10-45C11B66347C}"/>
              </a:ext>
            </a:extLst>
          </p:cNvPr>
          <p:cNvSpPr>
            <a:spLocks noGrp="1"/>
          </p:cNvSpPr>
          <p:nvPr>
            <p:ph type="body" sz="quarter" idx="14"/>
          </p:nvPr>
        </p:nvSpPr>
        <p:spPr>
          <a:xfrm>
            <a:off x="6083808" y="548720"/>
            <a:ext cx="4206240" cy="408109"/>
          </a:xfrm>
        </p:spPr>
        <p:txBody>
          <a:bodyPr/>
          <a:lstStyle/>
          <a:p>
            <a:pPr algn="ctr"/>
            <a:r>
              <a:rPr lang="ru-RU" dirty="0" smtClean="0"/>
              <a:t>Изучение структурных коннектомов зрительных систем</a:t>
            </a:r>
            <a:endParaRPr lang="ru-RU" dirty="0"/>
          </a:p>
        </p:txBody>
      </p:sp>
      <p:pic>
        <p:nvPicPr>
          <p:cNvPr id="6" name="Рисунок 5" descr="scheme2.jpg"/>
          <p:cNvPicPr/>
          <p:nvPr/>
        </p:nvPicPr>
        <p:blipFill>
          <a:blip r:embed="rId2" cstate="print"/>
          <a:stretch>
            <a:fillRect/>
          </a:stretch>
        </p:blipFill>
        <p:spPr>
          <a:xfrm>
            <a:off x="2319528" y="2224815"/>
            <a:ext cx="3032760" cy="3790459"/>
          </a:xfrm>
          <a:prstGeom prst="rect">
            <a:avLst/>
          </a:prstGeom>
        </p:spPr>
      </p:pic>
      <p:pic>
        <p:nvPicPr>
          <p:cNvPr id="7" name="Рисунок 6" descr="fly.png"/>
          <p:cNvPicPr/>
          <p:nvPr/>
        </p:nvPicPr>
        <p:blipFill>
          <a:blip r:embed="rId3" cstate="print"/>
          <a:stretch>
            <a:fillRect/>
          </a:stretch>
        </p:blipFill>
        <p:spPr>
          <a:xfrm>
            <a:off x="389763" y="4806314"/>
            <a:ext cx="1232154" cy="1208960"/>
          </a:xfrm>
          <a:prstGeom prst="rect">
            <a:avLst/>
          </a:prstGeom>
        </p:spPr>
      </p:pic>
      <p:cxnSp>
        <p:nvCxnSpPr>
          <p:cNvPr id="13" name="Скругленная соединительная линия 12"/>
          <p:cNvCxnSpPr/>
          <p:nvPr/>
        </p:nvCxnSpPr>
        <p:spPr>
          <a:xfrm rot="5400000" flipH="1" flipV="1">
            <a:off x="436055" y="2922841"/>
            <a:ext cx="2209418" cy="155752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762000" y="3149392"/>
            <a:ext cx="1472597" cy="544784"/>
          </a:xfrm>
        </p:spPr>
        <p:txBody>
          <a:bodyPr>
            <a:noAutofit/>
          </a:bodyPr>
          <a:lstStyle/>
          <a:p>
            <a:r>
              <a:rPr lang="en-US" sz="1400" dirty="0" smtClean="0"/>
              <a:t>29 x 29 window</a:t>
            </a:r>
            <a:endParaRPr lang="ru-RU" sz="1400" dirty="0"/>
          </a:p>
        </p:txBody>
      </p:sp>
      <p:sp>
        <p:nvSpPr>
          <p:cNvPr id="9" name="Стрелка вправо 8"/>
          <p:cNvSpPr/>
          <p:nvPr/>
        </p:nvSpPr>
        <p:spPr>
          <a:xfrm>
            <a:off x="6088713" y="3694176"/>
            <a:ext cx="93640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descr="snnflyeye.jpg"/>
          <p:cNvPicPr>
            <a:picLocks noChangeAspect="1"/>
          </p:cNvPicPr>
          <p:nvPr/>
        </p:nvPicPr>
        <p:blipFill>
          <a:blip r:embed="rId4"/>
          <a:stretch>
            <a:fillRect/>
          </a:stretch>
        </p:blipFill>
        <p:spPr>
          <a:xfrm>
            <a:off x="7222569" y="790431"/>
            <a:ext cx="2377441" cy="5807489"/>
          </a:xfrm>
          <a:prstGeom prst="rect">
            <a:avLst/>
          </a:prstGeom>
        </p:spPr>
      </p:pic>
      <p:sp>
        <p:nvSpPr>
          <p:cNvPr id="14" name="Текст 15">
            <a:extLst>
              <a:ext uri="{FF2B5EF4-FFF2-40B4-BE49-F238E27FC236}">
                <a16:creationId xmlns:a16="http://schemas.microsoft.com/office/drawing/2014/main" xmlns="" id="{50D06A58-9783-744B-8ED5-A490C825F5D6}"/>
              </a:ext>
            </a:extLst>
          </p:cNvPr>
          <p:cNvSpPr>
            <a:spLocks noGrp="1"/>
          </p:cNvSpPr>
          <p:nvPr>
            <p:ph type="body" sz="quarter" idx="12"/>
          </p:nvPr>
        </p:nvSpPr>
        <p:spPr>
          <a:xfrm>
            <a:off x="9339072" y="3694176"/>
            <a:ext cx="2487168" cy="1572768"/>
          </a:xfrm>
        </p:spPr>
        <p:style>
          <a:lnRef idx="2">
            <a:schemeClr val="accent1"/>
          </a:lnRef>
          <a:fillRef idx="1">
            <a:schemeClr val="lt1"/>
          </a:fillRef>
          <a:effectRef idx="0">
            <a:schemeClr val="accent1"/>
          </a:effectRef>
          <a:fontRef idx="minor">
            <a:schemeClr val="dk1"/>
          </a:fontRef>
        </p:style>
        <p:txBody>
          <a:bodyPr>
            <a:noAutofit/>
          </a:bodyPr>
          <a:lstStyle/>
          <a:p>
            <a:pPr lvl="1"/>
            <a:endParaRPr lang="ru-RU" sz="1200" b="1" dirty="0" smtClean="0"/>
          </a:p>
          <a:p>
            <a:pPr lvl="1"/>
            <a:r>
              <a:rPr lang="en-US" sz="1200" b="1" dirty="0" smtClean="0"/>
              <a:t>Integrate-and-fire </a:t>
            </a:r>
            <a:r>
              <a:rPr lang="ru-RU" sz="1200" b="1" dirty="0" smtClean="0"/>
              <a:t>   </a:t>
            </a:r>
            <a:r>
              <a:rPr lang="en-US" sz="1200" b="1" dirty="0" smtClean="0"/>
              <a:t>neurons</a:t>
            </a:r>
          </a:p>
          <a:p>
            <a:pPr lvl="1"/>
            <a:r>
              <a:rPr lang="en-US" sz="1200" b="1" dirty="0" smtClean="0"/>
              <a:t>Reward</a:t>
            </a:r>
            <a:r>
              <a:rPr lang="ru-RU" sz="1200" b="1" dirty="0" smtClean="0"/>
              <a:t>-</a:t>
            </a:r>
            <a:r>
              <a:rPr lang="en-US" sz="1200" b="1" dirty="0" smtClean="0"/>
              <a:t>modulated </a:t>
            </a:r>
            <a:r>
              <a:rPr lang="ru-RU" sz="1200" b="1" dirty="0" smtClean="0"/>
              <a:t>     </a:t>
            </a:r>
            <a:r>
              <a:rPr lang="en-US" sz="1200" b="1" dirty="0" smtClean="0"/>
              <a:t>spike</a:t>
            </a:r>
            <a:r>
              <a:rPr lang="ru-RU" sz="1200" b="1" dirty="0" smtClean="0"/>
              <a:t>-</a:t>
            </a:r>
            <a:r>
              <a:rPr lang="en-US" sz="1200" b="1" dirty="0" smtClean="0"/>
              <a:t>timing</a:t>
            </a:r>
            <a:r>
              <a:rPr lang="ru-RU" sz="1200" b="1" dirty="0" smtClean="0"/>
              <a:t>-</a:t>
            </a:r>
            <a:r>
              <a:rPr lang="en-US" sz="1200" b="1" dirty="0" smtClean="0"/>
              <a:t>dependent </a:t>
            </a:r>
            <a:r>
              <a:rPr lang="ru-RU" sz="1200" b="1" dirty="0" smtClean="0"/>
              <a:t> </a:t>
            </a:r>
            <a:r>
              <a:rPr lang="en-US" sz="1200" b="1" dirty="0" smtClean="0"/>
              <a:t>plasticity</a:t>
            </a:r>
            <a:r>
              <a:rPr lang="ru-RU" sz="1200" b="1" dirty="0" smtClean="0"/>
              <a:t>  </a:t>
            </a:r>
            <a:r>
              <a:rPr lang="ru-RU" sz="1200" b="1" dirty="0" smtClean="0"/>
              <a:t>(</a:t>
            </a:r>
            <a:r>
              <a:rPr lang="en-US" sz="1200" b="1" dirty="0" smtClean="0"/>
              <a:t>R</a:t>
            </a:r>
            <a:r>
              <a:rPr lang="ru-RU" sz="1200" b="1" dirty="0" smtClean="0"/>
              <a:t>-</a:t>
            </a:r>
            <a:r>
              <a:rPr lang="en-US" sz="1200" b="1" dirty="0" smtClean="0"/>
              <a:t>STDP</a:t>
            </a:r>
            <a:r>
              <a:rPr lang="ru-RU" sz="1200" b="1" dirty="0" smtClean="0"/>
              <a:t>)</a:t>
            </a:r>
            <a:endParaRPr lang="ru-RU" sz="1200" b="1" dirty="0"/>
          </a:p>
        </p:txBody>
      </p:sp>
      <p:sp>
        <p:nvSpPr>
          <p:cNvPr id="15" name="Прямоугольник 14"/>
          <p:cNvSpPr/>
          <p:nvPr/>
        </p:nvSpPr>
        <p:spPr>
          <a:xfrm>
            <a:off x="307340" y="6235426"/>
            <a:ext cx="7674356" cy="246221"/>
          </a:xfrm>
          <a:prstGeom prst="rect">
            <a:avLst/>
          </a:prstGeom>
        </p:spPr>
        <p:txBody>
          <a:bodyPr wrap="square">
            <a:spAutoFit/>
          </a:bodyPr>
          <a:lstStyle/>
          <a:p>
            <a:r>
              <a:rPr lang="en-US" sz="1000" dirty="0" smtClean="0">
                <a:latin typeface="HSE Sans"/>
              </a:rPr>
              <a:t>Schneider J, </a:t>
            </a:r>
            <a:r>
              <a:rPr lang="en-US" sz="1000" dirty="0" err="1" smtClean="0">
                <a:latin typeface="HSE Sans"/>
              </a:rPr>
              <a:t>Murali</a:t>
            </a:r>
            <a:r>
              <a:rPr lang="en-US" sz="1000" dirty="0" smtClean="0">
                <a:latin typeface="HSE Sans"/>
              </a:rPr>
              <a:t> N, Taylor </a:t>
            </a:r>
            <a:r>
              <a:rPr lang="en-US" sz="1000" dirty="0" smtClean="0">
                <a:latin typeface="HSE Sans"/>
              </a:rPr>
              <a:t>GW, </a:t>
            </a:r>
            <a:r>
              <a:rPr lang="en-US" sz="1000" dirty="0" smtClean="0">
                <a:latin typeface="HSE Sans"/>
              </a:rPr>
              <a:t>Levine JD // Can </a:t>
            </a:r>
            <a:r>
              <a:rPr lang="en-US" sz="1000" i="1" dirty="0" smtClean="0">
                <a:latin typeface="HSE Sans"/>
              </a:rPr>
              <a:t>Drosophila </a:t>
            </a:r>
            <a:r>
              <a:rPr lang="en-US" sz="1000" i="1" dirty="0" err="1" smtClean="0">
                <a:latin typeface="HSE Sans"/>
              </a:rPr>
              <a:t>melanogaster</a:t>
            </a:r>
            <a:r>
              <a:rPr lang="en-US" sz="1000" dirty="0" smtClean="0">
                <a:latin typeface="HSE Sans"/>
              </a:rPr>
              <a:t> tell who’s who? </a:t>
            </a:r>
            <a:r>
              <a:rPr lang="en-US" sz="1000" dirty="0" err="1" smtClean="0">
                <a:latin typeface="HSE Sans"/>
              </a:rPr>
              <a:t>PLoS</a:t>
            </a:r>
            <a:r>
              <a:rPr lang="en-US" sz="1000" dirty="0" smtClean="0">
                <a:latin typeface="HSE Sans"/>
              </a:rPr>
              <a:t> ONE, 2018; 13(10): e0205043</a:t>
            </a:r>
            <a:endParaRPr lang="ru-RU" sz="1000" dirty="0"/>
          </a:p>
        </p:txBody>
      </p:sp>
    </p:spTree>
    <p:extLst>
      <p:ext uri="{BB962C8B-B14F-4D97-AF65-F5344CB8AC3E}">
        <p14:creationId xmlns:p14="http://schemas.microsoft.com/office/powerpoint/2010/main" xmlns="" val="2613851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1147</TotalTime>
  <Words>1167</Words>
  <Application>Microsoft Office PowerPoint</Application>
  <PresentationFormat>Произвольный</PresentationFormat>
  <Paragraphs>147</Paragraphs>
  <Slides>17</Slides>
  <Notes>0</Notes>
  <HiddenSlides>0</HiddenSlides>
  <MMClips>1</MMClips>
  <ScaleCrop>false</ScaleCrop>
  <HeadingPairs>
    <vt:vector size="4" baseType="variant">
      <vt:variant>
        <vt:lpstr>Тема</vt:lpstr>
      </vt:variant>
      <vt:variant>
        <vt:i4>1</vt:i4>
      </vt:variant>
      <vt:variant>
        <vt:lpstr>Заголовки слайдов</vt:lpstr>
      </vt:variant>
      <vt:variant>
        <vt:i4>17</vt:i4>
      </vt:variant>
    </vt:vector>
  </HeadingPairs>
  <TitlesOfParts>
    <vt:vector size="18" baseType="lpstr">
      <vt:lpstr>Office Theme</vt:lpstr>
      <vt:lpstr>Изучение структурных коннектомов зрительных систем</vt:lpstr>
      <vt:lpstr>Структурный коннектом</vt:lpstr>
      <vt:lpstr>Зрительная часть структурного коннектома</vt:lpstr>
      <vt:lpstr>Convolutional Neural Network “flyeye”</vt:lpstr>
      <vt:lpstr>Spiking Neural Network</vt:lpstr>
      <vt:lpstr>Spiking Neural Network “flyeye”</vt:lpstr>
      <vt:lpstr>Spiking Neural Network “flyeye”</vt:lpstr>
      <vt:lpstr>Spiking Neural Network “flyeye”</vt:lpstr>
      <vt:lpstr>Spiking Neural Network “flyeye”</vt:lpstr>
      <vt:lpstr>Spiking Neural Network “flyeye”</vt:lpstr>
      <vt:lpstr>Анализ весов обученной SNN “flyeye”</vt:lpstr>
      <vt:lpstr>Сравнение Betti Curve устойчивых гомологий направленных флаговых комплексов</vt:lpstr>
      <vt:lpstr>Итоги и выводы</vt:lpstr>
      <vt:lpstr>Итоги и выводы</vt:lpstr>
      <vt:lpstr>Список использованных источников</vt:lpstr>
      <vt:lpstr>Список использованных источников</vt:lpstr>
      <vt:lpstr>Слайд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Пользователь</cp:lastModifiedBy>
  <cp:revision>116</cp:revision>
  <cp:lastPrinted>2021-11-11T13:08:42Z</cp:lastPrinted>
  <dcterms:created xsi:type="dcterms:W3CDTF">2021-11-11T08:52:47Z</dcterms:created>
  <dcterms:modified xsi:type="dcterms:W3CDTF">2022-04-16T15:20:10Z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